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8" r:id="rId3"/>
    <p:sldId id="257" r:id="rId4"/>
    <p:sldId id="258" r:id="rId5"/>
    <p:sldId id="262" r:id="rId6"/>
    <p:sldId id="263" r:id="rId7"/>
    <p:sldId id="296" r:id="rId8"/>
    <p:sldId id="297" r:id="rId9"/>
    <p:sldId id="259" r:id="rId10"/>
    <p:sldId id="260" r:id="rId11"/>
    <p:sldId id="264" r:id="rId12"/>
    <p:sldId id="266" r:id="rId13"/>
    <p:sldId id="265" r:id="rId14"/>
    <p:sldId id="267" r:id="rId15"/>
    <p:sldId id="261" r:id="rId16"/>
    <p:sldId id="280" r:id="rId17"/>
    <p:sldId id="298" r:id="rId18"/>
    <p:sldId id="270" r:id="rId19"/>
    <p:sldId id="275" r:id="rId20"/>
    <p:sldId id="276" r:id="rId21"/>
    <p:sldId id="277" r:id="rId22"/>
    <p:sldId id="293" r:id="rId23"/>
    <p:sldId id="278" r:id="rId24"/>
    <p:sldId id="294" r:id="rId25"/>
    <p:sldId id="317" r:id="rId26"/>
    <p:sldId id="269" r:id="rId27"/>
    <p:sldId id="271" r:id="rId28"/>
    <p:sldId id="272" r:id="rId29"/>
    <p:sldId id="274" r:id="rId30"/>
    <p:sldId id="268" r:id="rId31"/>
    <p:sldId id="279" r:id="rId32"/>
    <p:sldId id="281" r:id="rId33"/>
    <p:sldId id="283" r:id="rId34"/>
    <p:sldId id="295" r:id="rId35"/>
    <p:sldId id="330" r:id="rId36"/>
    <p:sldId id="282" r:id="rId37"/>
    <p:sldId id="284" r:id="rId38"/>
    <p:sldId id="285" r:id="rId39"/>
    <p:sldId id="331" r:id="rId40"/>
    <p:sldId id="332" r:id="rId41"/>
    <p:sldId id="329" r:id="rId42"/>
    <p:sldId id="325" r:id="rId43"/>
    <p:sldId id="301" r:id="rId44"/>
    <p:sldId id="302" r:id="rId45"/>
    <p:sldId id="286" r:id="rId46"/>
    <p:sldId id="300" r:id="rId47"/>
    <p:sldId id="299" r:id="rId48"/>
    <p:sldId id="309" r:id="rId49"/>
    <p:sldId id="312" r:id="rId50"/>
    <p:sldId id="310" r:id="rId51"/>
    <p:sldId id="311" r:id="rId52"/>
    <p:sldId id="287" r:id="rId53"/>
    <p:sldId id="288" r:id="rId54"/>
    <p:sldId id="324" r:id="rId55"/>
    <p:sldId id="303" r:id="rId56"/>
    <p:sldId id="289" r:id="rId57"/>
    <p:sldId id="290" r:id="rId58"/>
    <p:sldId id="291" r:id="rId59"/>
    <p:sldId id="292" r:id="rId60"/>
    <p:sldId id="318" r:id="rId61"/>
    <p:sldId id="319" r:id="rId62"/>
    <p:sldId id="320" r:id="rId63"/>
    <p:sldId id="316" r:id="rId64"/>
    <p:sldId id="305" r:id="rId65"/>
    <p:sldId id="322" r:id="rId66"/>
    <p:sldId id="326" r:id="rId67"/>
    <p:sldId id="327" r:id="rId68"/>
    <p:sldId id="304" r:id="rId69"/>
    <p:sldId id="313" r:id="rId70"/>
    <p:sldId id="315" r:id="rId71"/>
    <p:sldId id="323" r:id="rId72"/>
    <p:sldId id="308" r:id="rId73"/>
    <p:sldId id="306" r:id="rId74"/>
    <p:sldId id="314"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5969" autoAdjust="0"/>
  </p:normalViewPr>
  <p:slideViewPr>
    <p:cSldViewPr>
      <p:cViewPr>
        <p:scale>
          <a:sx n="90" d="100"/>
          <a:sy n="90" d="100"/>
        </p:scale>
        <p:origin x="-62" y="-62"/>
      </p:cViewPr>
      <p:guideLst>
        <p:guide orient="horz" pos="2160"/>
        <p:guide pos="2880"/>
      </p:guideLst>
    </p:cSldViewPr>
  </p:slideViewPr>
  <p:notesTextViewPr>
    <p:cViewPr>
      <p:scale>
        <a:sx n="100" d="100"/>
        <a:sy n="100" d="100"/>
      </p:scale>
      <p:origin x="0" y="0"/>
    </p:cViewPr>
  </p:notesTextViewPr>
  <p:sorterViewPr>
    <p:cViewPr>
      <p:scale>
        <a:sx n="90" d="100"/>
        <a:sy n="90" d="100"/>
      </p:scale>
      <p:origin x="0" y="1419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FE8336-35E7-4DBC-83E4-479DA3001718}"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63810-15E4-42FE-A4E9-78865AB625E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FE8336-35E7-4DBC-83E4-479DA3001718}"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63810-15E4-42FE-A4E9-78865AB625E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E8336-35E7-4DBC-83E4-479DA3001718}"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63810-15E4-42FE-A4E9-78865AB625E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FE8336-35E7-4DBC-83E4-479DA3001718}" type="datetimeFigureOut">
              <a:rPr lang="en-US" smtClean="0"/>
              <a:pPr/>
              <a:t>6/22/2013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63810-15E4-42FE-A4E9-78865AB625E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FE8336-35E7-4DBC-83E4-479DA3001718}" type="datetimeFigureOut">
              <a:rPr lang="en-US" smtClean="0"/>
              <a:pPr/>
              <a:t>6/22/2013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B63810-15E4-42FE-A4E9-78865AB625E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FE8336-35E7-4DBC-83E4-479DA3001718}" type="datetimeFigureOut">
              <a:rPr lang="en-US" smtClean="0"/>
              <a:pPr/>
              <a:t>6/22/2013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B63810-15E4-42FE-A4E9-78865AB625E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FE8336-35E7-4DBC-83E4-479DA3001718}" type="datetimeFigureOut">
              <a:rPr lang="en-US" smtClean="0"/>
              <a:pPr/>
              <a:t>6/22/2013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B63810-15E4-42FE-A4E9-78865AB625E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FE8336-35E7-4DBC-83E4-479DA3001718}" type="datetimeFigureOut">
              <a:rPr lang="en-US" smtClean="0"/>
              <a:pPr/>
              <a:t>6/22/2013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63810-15E4-42FE-A4E9-78865AB625E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FE8336-35E7-4DBC-83E4-479DA3001718}" type="datetimeFigureOut">
              <a:rPr lang="en-US" smtClean="0"/>
              <a:pPr/>
              <a:t>6/22/2013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63810-15E4-42FE-A4E9-78865AB625E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FE8336-35E7-4DBC-83E4-479DA3001718}"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63810-15E4-42FE-A4E9-78865AB625E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FE8336-35E7-4DBC-83E4-479DA3001718}"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63810-15E4-42FE-A4E9-78865AB625E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FE8336-35E7-4DBC-83E4-479DA3001718}" type="datetimeFigureOut">
              <a:rPr lang="en-US" smtClean="0"/>
              <a:pPr/>
              <a:t>6/22/2013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B63810-15E4-42FE-A4E9-78865AB625E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jeffsymonsconsulting.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www.sba.gov/content/getting-tax-identification-number" TargetMode="External"/><Relationship Id="rId3" Type="http://schemas.openxmlformats.org/officeDocument/2006/relationships/hyperlink" Target="http://www.sba.gov/category/navigation-structure/counseling-training" TargetMode="External"/><Relationship Id="rId7" Type="http://schemas.openxmlformats.org/officeDocument/2006/relationships/hyperlink" Target="http://www.sba.gov/content/register-your-fictitious-or-doing-business-dba-name" TargetMode="External"/><Relationship Id="rId2" Type="http://schemas.openxmlformats.org/officeDocument/2006/relationships/hyperlink" Target="http://www.sba.gov/category/navigation-structure/starting-managing-business/starting-business/how-write-business-plan" TargetMode="External"/><Relationship Id="rId1" Type="http://schemas.openxmlformats.org/officeDocument/2006/relationships/slideLayout" Target="../slideLayouts/slideLayout2.xml"/><Relationship Id="rId6" Type="http://schemas.openxmlformats.org/officeDocument/2006/relationships/hyperlink" Target="http://www.sba.gov/content/business-structure-and-tax-implications" TargetMode="External"/><Relationship Id="rId11" Type="http://schemas.openxmlformats.org/officeDocument/2006/relationships/hyperlink" Target="http://www.sba.gov/content/10-steps-hiring-your-first-employee" TargetMode="External"/><Relationship Id="rId5" Type="http://schemas.openxmlformats.org/officeDocument/2006/relationships/hyperlink" Target="http://www.sba.gov/category/navigation-structure/loans-grants/small-business-loans/sba-loan-programs" TargetMode="External"/><Relationship Id="rId10" Type="http://schemas.openxmlformats.org/officeDocument/2006/relationships/hyperlink" Target="http://www.sba.gov/content/obtaining-business-licenses-permits" TargetMode="External"/><Relationship Id="rId4" Type="http://schemas.openxmlformats.org/officeDocument/2006/relationships/hyperlink" Target="http://www.sba.gov/content/tips-choosing-business-location" TargetMode="External"/><Relationship Id="rId9" Type="http://schemas.openxmlformats.org/officeDocument/2006/relationships/hyperlink" Target="http://www.sba.gov/content/learn-about-your-state-and-local-tax-obligations"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www.sba.gov/content/funding-request" TargetMode="External"/><Relationship Id="rId3" Type="http://schemas.openxmlformats.org/officeDocument/2006/relationships/hyperlink" Target="http://www.sba.gov/content/company-description" TargetMode="External"/><Relationship Id="rId7" Type="http://schemas.openxmlformats.org/officeDocument/2006/relationships/hyperlink" Target="http://www.sba.gov/content/marketing-sales" TargetMode="External"/><Relationship Id="rId2" Type="http://schemas.openxmlformats.org/officeDocument/2006/relationships/hyperlink" Target="http://www.sba.gov/content/business-plan-executive-summary" TargetMode="External"/><Relationship Id="rId1" Type="http://schemas.openxmlformats.org/officeDocument/2006/relationships/slideLayout" Target="../slideLayouts/slideLayout2.xml"/><Relationship Id="rId6" Type="http://schemas.openxmlformats.org/officeDocument/2006/relationships/hyperlink" Target="http://www.sba.gov/content/service-or-product-line" TargetMode="External"/><Relationship Id="rId11" Type="http://schemas.openxmlformats.org/officeDocument/2006/relationships/hyperlink" Target="http://www.sba.gov/content/how-make-your-business-plan-stand-out" TargetMode="External"/><Relationship Id="rId5" Type="http://schemas.openxmlformats.org/officeDocument/2006/relationships/hyperlink" Target="http://www.sba.gov/content/organization-management" TargetMode="External"/><Relationship Id="rId10" Type="http://schemas.openxmlformats.org/officeDocument/2006/relationships/hyperlink" Target="http://www.sba.gov/content/appendix" TargetMode="External"/><Relationship Id="rId4" Type="http://schemas.openxmlformats.org/officeDocument/2006/relationships/hyperlink" Target="http://www.sba.gov/content/market-analysis" TargetMode="External"/><Relationship Id="rId9" Type="http://schemas.openxmlformats.org/officeDocument/2006/relationships/hyperlink" Target="http://www.sba.gov/content/financial-projection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addthis.com/bookmark.php?v=250&amp;pub=lexfri" TargetMode="External"/><Relationship Id="rId2" Type="http://schemas.openxmlformats.org/officeDocument/2006/relationships/hyperlink" Target="http://twitter.com/home?status=How+do+i+become+a+self-employed+assistive+technology+practitioner?+http://www.answerbag.com/q_view/2058844"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4dewitt.com/" TargetMode="External"/><Relationship Id="rId2" Type="http://schemas.openxmlformats.org/officeDocument/2006/relationships/hyperlink" Target="http://www.answerbag.com/q_view/2058844"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expertsexchange.com/" TargetMode="External"/><Relationship Id="rId2" Type="http://schemas.openxmlformats.org/officeDocument/2006/relationships/hyperlink" Target="http://www.whorepresents.com/" TargetMode="External"/><Relationship Id="rId1" Type="http://schemas.openxmlformats.org/officeDocument/2006/relationships/slideLayout" Target="../slideLayouts/slideLayout2.xml"/><Relationship Id="rId6" Type="http://schemas.openxmlformats.org/officeDocument/2006/relationships/hyperlink" Target="http://www.gotahoe.com/" TargetMode="External"/><Relationship Id="rId5" Type="http://schemas.openxmlformats.org/officeDocument/2006/relationships/hyperlink" Target="http://www.speedofart.com/" TargetMode="External"/><Relationship Id="rId4" Type="http://schemas.openxmlformats.org/officeDocument/2006/relationships/hyperlink" Target="http://www.therapistfinder.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ehow.com/facts_5007563_sole-proprietorship-vs-llc.htm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thebackschool.net/coursesdetail.cfm?ItemId=45" TargetMode="External"/><Relationship Id="rId2" Type="http://schemas.openxmlformats.org/officeDocument/2006/relationships/hyperlink" Target="http://www.bcpe.or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accesshomeamerica.com/ceac.asp" TargetMode="External"/><Relationship Id="rId2" Type="http://schemas.openxmlformats.org/officeDocument/2006/relationships/hyperlink" Target="http://www.nahb.org/category.aspx?sectionID=686"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www.ca.uky.edu/hes/fcs/FACTSHTS/HF-LRA.018.PDF"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http://www.lawv.net/system/files/ADA%20Hotel%20Checklist.pdf"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Starting your Own AT Business:</a:t>
            </a:r>
            <a:br>
              <a:rPr lang="en-US" dirty="0" smtClean="0"/>
            </a:br>
            <a:r>
              <a:rPr lang="en-US" dirty="0" smtClean="0"/>
              <a:t>Ideas for new market areas</a:t>
            </a:r>
            <a:endParaRPr lang="en-US" dirty="0"/>
          </a:p>
        </p:txBody>
      </p:sp>
      <p:sp>
        <p:nvSpPr>
          <p:cNvPr id="3" name="Subtitle 2"/>
          <p:cNvSpPr>
            <a:spLocks noGrp="1"/>
          </p:cNvSpPr>
          <p:nvPr>
            <p:ph type="subTitle" idx="1"/>
          </p:nvPr>
        </p:nvSpPr>
        <p:spPr/>
        <p:txBody>
          <a:bodyPr/>
          <a:lstStyle/>
          <a:p>
            <a:r>
              <a:rPr lang="en-US" dirty="0" smtClean="0">
                <a:solidFill>
                  <a:schemeClr val="tx1"/>
                </a:solidFill>
              </a:rPr>
              <a:t>Jeff Symons. MSE, ATP</a:t>
            </a:r>
          </a:p>
          <a:p>
            <a:r>
              <a:rPr lang="en-US" dirty="0" smtClean="0">
                <a:solidFill>
                  <a:schemeClr val="tx1"/>
                </a:solidFill>
              </a:rPr>
              <a:t>Rehabilitation Engineer/</a:t>
            </a:r>
            <a:r>
              <a:rPr lang="en-US" dirty="0" err="1" smtClean="0">
                <a:solidFill>
                  <a:schemeClr val="tx1"/>
                </a:solidFill>
              </a:rPr>
              <a:t>Enginerd</a:t>
            </a:r>
            <a:endParaRPr lang="en-US" dirty="0" smtClean="0">
              <a:solidFill>
                <a:schemeClr val="tx1"/>
              </a:solidFill>
            </a:endParaRPr>
          </a:p>
          <a:p>
            <a:r>
              <a:rPr lang="en-US" dirty="0" smtClean="0">
                <a:solidFill>
                  <a:schemeClr val="tx1"/>
                </a:solidFill>
                <a:hlinkClick r:id="rId2"/>
              </a:rPr>
              <a:t>www.jeffsymonsconsulting.com</a:t>
            </a:r>
            <a:r>
              <a:rPr lang="en-US" dirty="0" smtClean="0">
                <a:solidFill>
                  <a:schemeClr val="tx1"/>
                </a:solidFill>
              </a:rPr>
              <a:t> </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495800"/>
            <a:ext cx="8229600" cy="1630363"/>
          </a:xfrm>
        </p:spPr>
        <p:txBody>
          <a:bodyPr/>
          <a:lstStyle/>
          <a:p>
            <a:endParaRPr lang="en-US" dirty="0"/>
          </a:p>
        </p:txBody>
      </p:sp>
      <p:pic>
        <p:nvPicPr>
          <p:cNvPr id="35843" name="Picture 3"/>
          <p:cNvPicPr>
            <a:picLocks noChangeAspect="1" noChangeArrowheads="1"/>
          </p:cNvPicPr>
          <p:nvPr/>
        </p:nvPicPr>
        <p:blipFill>
          <a:blip r:embed="rId2" cstate="print"/>
          <a:srcRect/>
          <a:stretch>
            <a:fillRect/>
          </a:stretch>
        </p:blipFill>
        <p:spPr bwMode="auto">
          <a:xfrm>
            <a:off x="1600200" y="0"/>
            <a:ext cx="5709130" cy="587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My Background:</a:t>
            </a:r>
          </a:p>
          <a:p>
            <a:endParaRPr lang="en-US" dirty="0"/>
          </a:p>
          <a:p>
            <a:r>
              <a:rPr lang="en-US" dirty="0" smtClean="0"/>
              <a:t>Worked in AT for 25 years with RERC,  California Dept. of Rehab. </a:t>
            </a:r>
            <a:r>
              <a:rPr lang="en-US" dirty="0"/>
              <a:t>a</a:t>
            </a:r>
            <a:r>
              <a:rPr lang="en-US" dirty="0" smtClean="0"/>
              <a:t>nd Private Company</a:t>
            </a:r>
          </a:p>
          <a:p>
            <a:r>
              <a:rPr lang="en-US" dirty="0" smtClean="0"/>
              <a:t>Started my own business in 2009 (why company went out of business)</a:t>
            </a:r>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6172200"/>
          </a:xfrm>
        </p:spPr>
        <p:txBody>
          <a:bodyPr>
            <a:normAutofit lnSpcReduction="10000"/>
          </a:bodyPr>
          <a:lstStyle/>
          <a:p>
            <a:pPr>
              <a:buNone/>
            </a:pPr>
            <a:r>
              <a:rPr lang="en-US" dirty="0" smtClean="0"/>
              <a:t>What is your background and interest?</a:t>
            </a:r>
          </a:p>
          <a:p>
            <a:pPr>
              <a:buNone/>
            </a:pPr>
            <a:endParaRPr lang="en-US" dirty="0" smtClean="0"/>
          </a:p>
          <a:p>
            <a:pPr>
              <a:buNone/>
            </a:pPr>
            <a:r>
              <a:rPr lang="en-US" dirty="0" smtClean="0"/>
              <a:t>How many Engineers/</a:t>
            </a:r>
            <a:r>
              <a:rPr lang="en-US" dirty="0" err="1" smtClean="0"/>
              <a:t>Enginerds</a:t>
            </a:r>
            <a:endParaRPr lang="en-US" dirty="0" smtClean="0"/>
          </a:p>
          <a:p>
            <a:pPr>
              <a:buNone/>
            </a:pPr>
            <a:r>
              <a:rPr lang="en-US" dirty="0"/>
              <a:t>	</a:t>
            </a:r>
            <a:r>
              <a:rPr lang="en-US" dirty="0" smtClean="0"/>
              <a:t>		Speech Paths</a:t>
            </a:r>
          </a:p>
          <a:p>
            <a:pPr>
              <a:buNone/>
            </a:pPr>
            <a:r>
              <a:rPr lang="en-US" dirty="0"/>
              <a:t>	</a:t>
            </a:r>
            <a:r>
              <a:rPr lang="en-US" dirty="0" smtClean="0"/>
              <a:t>		OT’s</a:t>
            </a:r>
          </a:p>
          <a:p>
            <a:pPr>
              <a:buNone/>
            </a:pPr>
            <a:r>
              <a:rPr lang="en-US" dirty="0"/>
              <a:t>	</a:t>
            </a:r>
            <a:r>
              <a:rPr lang="en-US" dirty="0" smtClean="0"/>
              <a:t>		PT’s</a:t>
            </a:r>
          </a:p>
          <a:p>
            <a:pPr>
              <a:buNone/>
            </a:pPr>
            <a:r>
              <a:rPr lang="en-US" dirty="0"/>
              <a:t>	</a:t>
            </a:r>
            <a:r>
              <a:rPr lang="en-US" dirty="0" smtClean="0"/>
              <a:t>		Others</a:t>
            </a:r>
          </a:p>
          <a:p>
            <a:pPr>
              <a:buNone/>
            </a:pPr>
            <a:r>
              <a:rPr lang="en-US" dirty="0"/>
              <a:t>	</a:t>
            </a:r>
            <a:r>
              <a:rPr lang="en-US" dirty="0" smtClean="0"/>
              <a:t>		SOB’s</a:t>
            </a:r>
          </a:p>
          <a:p>
            <a:pPr>
              <a:buNone/>
            </a:pPr>
            <a:r>
              <a:rPr lang="en-US" dirty="0" smtClean="0"/>
              <a:t>What area do you work in, seating, </a:t>
            </a:r>
            <a:r>
              <a:rPr lang="en-US" dirty="0" err="1" smtClean="0"/>
              <a:t>aac</a:t>
            </a:r>
            <a:r>
              <a:rPr lang="en-US" dirty="0" smtClean="0"/>
              <a:t>, work site etc?</a:t>
            </a:r>
            <a:endParaRPr lang="en-US" dirty="0"/>
          </a:p>
          <a:p>
            <a:pPr>
              <a:buNone/>
            </a:pPr>
            <a:r>
              <a:rPr lang="en-US" dirty="0" smtClean="0"/>
              <a:t>Any have the own business?</a:t>
            </a:r>
          </a:p>
          <a:p>
            <a:pPr>
              <a:buNone/>
            </a:pPr>
            <a:endParaRPr lang="en-US" dirty="0"/>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304800"/>
            <a:ext cx="8229600" cy="6400800"/>
          </a:xfrm>
        </p:spPr>
        <p:txBody>
          <a:bodyPr>
            <a:normAutofit fontScale="47500" lnSpcReduction="20000"/>
          </a:bodyPr>
          <a:lstStyle/>
          <a:p>
            <a:r>
              <a:rPr lang="en-US" b="1" dirty="0" smtClean="0"/>
              <a:t>10 Steps to Starting a Business</a:t>
            </a:r>
          </a:p>
          <a:p>
            <a:r>
              <a:rPr lang="en-US" dirty="0" smtClean="0"/>
              <a:t>Starting a business involves planning, making key financial decisions and completing a series of legal activities. These 10 easy steps can help you plan, prepare and manage your business. Click on the links to learn more.</a:t>
            </a:r>
          </a:p>
          <a:p>
            <a:r>
              <a:rPr lang="en-US" b="1" dirty="0" smtClean="0">
                <a:hlinkClick r:id="rId2" tooltip="Guide to Writing a Business Plan"/>
              </a:rPr>
              <a:t>Step 1: Write a Business Plan</a:t>
            </a:r>
            <a:endParaRPr lang="en-US" b="1" dirty="0" smtClean="0"/>
          </a:p>
          <a:p>
            <a:r>
              <a:rPr lang="en-US" dirty="0" smtClean="0"/>
              <a:t>Use these tools and resources to create a business plan. This written guide will help you map out how you will start and run your business successfully.</a:t>
            </a:r>
          </a:p>
          <a:p>
            <a:r>
              <a:rPr lang="en-US" b="1" dirty="0" smtClean="0">
                <a:hlinkClick r:id="rId3" tooltip="More information on Getting Business Assistance and Training"/>
              </a:rPr>
              <a:t>Step 2: Get Business Assistance and Training</a:t>
            </a:r>
            <a:endParaRPr lang="en-US" b="1" dirty="0" smtClean="0"/>
          </a:p>
          <a:p>
            <a:r>
              <a:rPr lang="en-US" dirty="0" smtClean="0"/>
              <a:t>Take advantage of free training and counseling services, from preparing a business plan and securing financing, to expanding or relocating a business.</a:t>
            </a:r>
          </a:p>
          <a:p>
            <a:r>
              <a:rPr lang="en-US" b="1" dirty="0" smtClean="0">
                <a:hlinkClick r:id="rId4" tooltip="More Information on Choosing a Business Location"/>
              </a:rPr>
              <a:t>Step 3: Choose a Business Location</a:t>
            </a:r>
            <a:endParaRPr lang="en-US" b="1" dirty="0" smtClean="0"/>
          </a:p>
          <a:p>
            <a:r>
              <a:rPr lang="en-US" dirty="0" smtClean="0"/>
              <a:t>Get advice on how to select a customer-friendly location and comply with zoning laws.</a:t>
            </a:r>
          </a:p>
          <a:p>
            <a:r>
              <a:rPr lang="en-US" b="1" dirty="0" smtClean="0">
                <a:hlinkClick r:id="rId5" tooltip="More Information on Financing Your Business"/>
              </a:rPr>
              <a:t>Step 4: Finance Your Business</a:t>
            </a:r>
            <a:endParaRPr lang="en-US" b="1" dirty="0" smtClean="0"/>
          </a:p>
          <a:p>
            <a:r>
              <a:rPr lang="en-US" dirty="0" smtClean="0"/>
              <a:t>Find government backed loans, venture capital and research grants to help you get started.</a:t>
            </a:r>
          </a:p>
          <a:p>
            <a:r>
              <a:rPr lang="en-US" b="1" dirty="0" smtClean="0">
                <a:hlinkClick r:id="rId6" tooltip="More Information on Determining the Legal Structure of Your Business"/>
              </a:rPr>
              <a:t>Step 5: Determine the Legal Structure of Your Business</a:t>
            </a:r>
            <a:endParaRPr lang="en-US" b="1" dirty="0" smtClean="0"/>
          </a:p>
          <a:p>
            <a:r>
              <a:rPr lang="en-US" dirty="0" smtClean="0"/>
              <a:t>Decide which form of ownership is best for you: sole proprietorship, partnership, Limited Liability Company (LLC), corporation, S corporation, nonprofit or cooperative.</a:t>
            </a:r>
          </a:p>
          <a:p>
            <a:r>
              <a:rPr lang="en-US" b="1" dirty="0" smtClean="0">
                <a:hlinkClick r:id="rId7" tooltip="How to Register your Doing Business As Name"/>
              </a:rPr>
              <a:t>Step 6: Register a Business Name ("Doing Business As")</a:t>
            </a:r>
            <a:endParaRPr lang="en-US" b="1" dirty="0" smtClean="0"/>
          </a:p>
          <a:p>
            <a:r>
              <a:rPr lang="en-US" dirty="0" smtClean="0"/>
              <a:t>Register your business name with your state government.</a:t>
            </a:r>
          </a:p>
          <a:p>
            <a:r>
              <a:rPr lang="en-US" b="1" dirty="0" smtClean="0">
                <a:hlinkClick r:id="rId8" tooltip="Information on Getting a Tax Identification Number"/>
              </a:rPr>
              <a:t>Step 7: Get a Tax Identification Number</a:t>
            </a:r>
            <a:endParaRPr lang="en-US" b="1" dirty="0" smtClean="0"/>
          </a:p>
          <a:p>
            <a:r>
              <a:rPr lang="en-US" dirty="0" smtClean="0"/>
              <a:t>Learn which tax identification number you'll need to obtain from the IRS and your state revenue agency.</a:t>
            </a:r>
          </a:p>
          <a:p>
            <a:r>
              <a:rPr lang="en-US" b="1" dirty="0" smtClean="0">
                <a:hlinkClick r:id="rId9" tooltip="Learn About Your State and Local Tax Obligations"/>
              </a:rPr>
              <a:t>Step 8: Register for State and Local Taxes</a:t>
            </a:r>
            <a:endParaRPr lang="en-US" b="1" dirty="0" smtClean="0"/>
          </a:p>
          <a:p>
            <a:r>
              <a:rPr lang="en-US" dirty="0" smtClean="0"/>
              <a:t>Register with your state to obtain a tax identification number, workers' compensation, unemployment and disability insurance.</a:t>
            </a:r>
          </a:p>
          <a:p>
            <a:r>
              <a:rPr lang="en-US" b="1" dirty="0" smtClean="0">
                <a:hlinkClick r:id="rId10" tooltip="Information on Obtaining Business Licenses &amp; Permits"/>
              </a:rPr>
              <a:t>Step 9: Obtain Business Licenses and Permits</a:t>
            </a:r>
            <a:endParaRPr lang="en-US" b="1" dirty="0" smtClean="0"/>
          </a:p>
          <a:p>
            <a:r>
              <a:rPr lang="en-US" dirty="0" smtClean="0"/>
              <a:t>Get a list of federal, state and local licenses and permits required for your business.</a:t>
            </a:r>
          </a:p>
          <a:p>
            <a:r>
              <a:rPr lang="en-US" b="1" dirty="0" smtClean="0">
                <a:hlinkClick r:id="rId11" tooltip="Information on Understanding Employer Responsibilities"/>
              </a:rPr>
              <a:t>Step 10: Understand Employer Responsibilities</a:t>
            </a:r>
            <a:endParaRPr lang="en-US" b="1" dirty="0" smtClean="0"/>
          </a:p>
          <a:p>
            <a:r>
              <a:rPr lang="en-US" dirty="0" smtClean="0"/>
              <a:t>Learn the legal steps you need to take to hire employees.</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7391400" cy="304800"/>
          </a:xfrm>
        </p:spPr>
        <p:txBody>
          <a:bodyPr>
            <a:normAutofit fontScale="90000"/>
          </a:bodyPr>
          <a:lstStyle/>
          <a:p>
            <a:r>
              <a:rPr lang="en-US" dirty="0" smtClean="0"/>
              <a:t>Business Plan</a:t>
            </a:r>
            <a:endParaRPr lang="en-US" dirty="0"/>
          </a:p>
        </p:txBody>
      </p:sp>
      <p:sp>
        <p:nvSpPr>
          <p:cNvPr id="3" name="Content Placeholder 2"/>
          <p:cNvSpPr>
            <a:spLocks noGrp="1"/>
          </p:cNvSpPr>
          <p:nvPr>
            <p:ph idx="1"/>
          </p:nvPr>
        </p:nvSpPr>
        <p:spPr>
          <a:xfrm>
            <a:off x="457200" y="457200"/>
            <a:ext cx="8229600" cy="5668963"/>
          </a:xfrm>
        </p:spPr>
        <p:txBody>
          <a:bodyPr>
            <a:normAutofit fontScale="47500" lnSpcReduction="20000"/>
          </a:bodyPr>
          <a:lstStyle/>
          <a:p>
            <a:r>
              <a:rPr lang="en-US" baseline="-25000" dirty="0" smtClean="0"/>
              <a:t>A business plan is an essential roadmap for business success. This living document generally projects 3-5 years ahead and outlines the route a company intends to take to grow </a:t>
            </a:r>
            <a:r>
              <a:rPr lang="en-US" baseline="-25000" dirty="0" err="1" smtClean="0"/>
              <a:t>revenues.BusinessB</a:t>
            </a:r>
            <a:endParaRPr lang="en-US" baseline="-25000" dirty="0" smtClean="0"/>
          </a:p>
          <a:p>
            <a:r>
              <a:rPr lang="en-US" baseline="-25000" dirty="0" smtClean="0"/>
              <a:t>article</a:t>
            </a:r>
          </a:p>
          <a:p>
            <a:r>
              <a:rPr lang="en-US" b="1" baseline="-25000" dirty="0" smtClean="0">
                <a:hlinkClick r:id="rId2" tooltip="Executive Summary"/>
              </a:rPr>
              <a:t>Executive Summary</a:t>
            </a:r>
            <a:endParaRPr lang="en-US" b="1" baseline="-25000" dirty="0" smtClean="0"/>
          </a:p>
          <a:p>
            <a:r>
              <a:rPr lang="en-US" baseline="-25000" dirty="0" smtClean="0"/>
              <a:t>Your executive summary is a snapshot of your business plan as a whole and touches on your company profile and goals. Read these tips about what to include. </a:t>
            </a:r>
          </a:p>
          <a:p>
            <a:r>
              <a:rPr lang="en-US" baseline="-25000" dirty="0" smtClean="0"/>
              <a:t>article</a:t>
            </a:r>
          </a:p>
          <a:p>
            <a:r>
              <a:rPr lang="en-US" b="1" baseline="-25000" dirty="0" smtClean="0">
                <a:hlinkClick r:id="rId3" tooltip="Company Description"/>
              </a:rPr>
              <a:t>Company Description</a:t>
            </a:r>
            <a:endParaRPr lang="en-US" b="1" baseline="-25000" dirty="0" smtClean="0"/>
          </a:p>
          <a:p>
            <a:r>
              <a:rPr lang="en-US" baseline="-25000" dirty="0" smtClean="0"/>
              <a:t>Your company description provides information on what you do, what differentiates your business from others, and the markets your business serves.  </a:t>
            </a:r>
          </a:p>
          <a:p>
            <a:r>
              <a:rPr lang="en-US" baseline="-25000" dirty="0" smtClean="0"/>
              <a:t>article</a:t>
            </a:r>
          </a:p>
          <a:p>
            <a:r>
              <a:rPr lang="en-US" b="1" baseline="-25000" dirty="0" smtClean="0">
                <a:hlinkClick r:id="rId4" tooltip="Market Analysis"/>
              </a:rPr>
              <a:t>Market Analysis</a:t>
            </a:r>
            <a:endParaRPr lang="en-US" b="1" baseline="-25000" dirty="0" smtClean="0"/>
          </a:p>
          <a:p>
            <a:r>
              <a:rPr lang="en-US" baseline="-25000" dirty="0" smtClean="0"/>
              <a:t>Before launching your business, it is essential for you to research your business industry, market and competitors. </a:t>
            </a:r>
          </a:p>
          <a:p>
            <a:r>
              <a:rPr lang="en-US" baseline="-25000" dirty="0" smtClean="0"/>
              <a:t>article</a:t>
            </a:r>
          </a:p>
          <a:p>
            <a:r>
              <a:rPr lang="en-US" b="1" baseline="-25000" dirty="0" smtClean="0">
                <a:hlinkClick r:id="rId5" tooltip="Organization &amp; Management"/>
              </a:rPr>
              <a:t>Organization &amp; Management</a:t>
            </a:r>
            <a:endParaRPr lang="en-US" b="1" baseline="-25000" dirty="0" smtClean="0"/>
          </a:p>
          <a:p>
            <a:r>
              <a:rPr lang="en-US" baseline="-25000" dirty="0" smtClean="0"/>
              <a:t>Every business is structured differently. Find out the best organization and management structure for your business. </a:t>
            </a:r>
          </a:p>
          <a:p>
            <a:r>
              <a:rPr lang="en-US" baseline="-25000" dirty="0" smtClean="0"/>
              <a:t>article</a:t>
            </a:r>
          </a:p>
          <a:p>
            <a:r>
              <a:rPr lang="en-US" b="1" baseline="-25000" dirty="0" smtClean="0">
                <a:hlinkClick r:id="rId6" tooltip="Service or Product Line"/>
              </a:rPr>
              <a:t>Service or Product Line</a:t>
            </a:r>
            <a:endParaRPr lang="en-US" b="1" baseline="-25000" dirty="0" smtClean="0"/>
          </a:p>
          <a:p>
            <a:r>
              <a:rPr lang="en-US" baseline="-25000" dirty="0" smtClean="0"/>
              <a:t>What do you sell? How does it benefit your customers? What is the product lifecycle? Get tips on how to tell the story about your product or service. </a:t>
            </a:r>
          </a:p>
          <a:p>
            <a:r>
              <a:rPr lang="en-US" baseline="-25000" dirty="0" smtClean="0"/>
              <a:t>article</a:t>
            </a:r>
          </a:p>
          <a:p>
            <a:r>
              <a:rPr lang="en-US" b="1" baseline="-25000" dirty="0" smtClean="0">
                <a:hlinkClick r:id="rId7" tooltip="Marketing &amp; Sales"/>
              </a:rPr>
              <a:t>Marketing &amp; Sales</a:t>
            </a:r>
            <a:endParaRPr lang="en-US" b="1" baseline="-25000" dirty="0" smtClean="0"/>
          </a:p>
          <a:p>
            <a:r>
              <a:rPr lang="en-US" baseline="-25000" dirty="0" smtClean="0"/>
              <a:t>How do you plan to market your business? What is your sales strategy? Read more about how to include this information in your plan. </a:t>
            </a:r>
          </a:p>
          <a:p>
            <a:r>
              <a:rPr lang="en-US" baseline="-25000" dirty="0" smtClean="0"/>
              <a:t>article</a:t>
            </a:r>
          </a:p>
          <a:p>
            <a:r>
              <a:rPr lang="en-US" b="1" baseline="-25000" dirty="0" smtClean="0">
                <a:hlinkClick r:id="rId8" tooltip="Funding Request"/>
              </a:rPr>
              <a:t>Funding Request</a:t>
            </a:r>
            <a:endParaRPr lang="en-US" b="1" baseline="-25000" dirty="0" smtClean="0"/>
          </a:p>
          <a:p>
            <a:r>
              <a:rPr lang="en-US" baseline="-25000" dirty="0" smtClean="0"/>
              <a:t>If you are seeking funding for your business, find out about the necessary information you should include in your plan. </a:t>
            </a:r>
          </a:p>
          <a:p>
            <a:r>
              <a:rPr lang="en-US" baseline="-25000" dirty="0" smtClean="0"/>
              <a:t>article</a:t>
            </a:r>
          </a:p>
          <a:p>
            <a:r>
              <a:rPr lang="en-US" b="1" baseline="-25000" dirty="0" smtClean="0">
                <a:hlinkClick r:id="rId9" tooltip="Financial Projections"/>
              </a:rPr>
              <a:t>Financial Projections</a:t>
            </a:r>
            <a:endParaRPr lang="en-US" b="1" baseline="-25000" dirty="0" smtClean="0"/>
          </a:p>
          <a:p>
            <a:r>
              <a:rPr lang="en-US" baseline="-25000" dirty="0" smtClean="0"/>
              <a:t>If you need funding, providing financial projections to back up your request is critical. Find out what information you need to include in your financial projections for your small business. </a:t>
            </a:r>
          </a:p>
          <a:p>
            <a:r>
              <a:rPr lang="en-US" baseline="-25000" dirty="0" smtClean="0"/>
              <a:t>article</a:t>
            </a:r>
          </a:p>
          <a:p>
            <a:r>
              <a:rPr lang="en-US" b="1" baseline="-25000" dirty="0" smtClean="0">
                <a:hlinkClick r:id="rId10" tooltip="Appendix"/>
              </a:rPr>
              <a:t>Appendix</a:t>
            </a:r>
            <a:endParaRPr lang="en-US" b="1" baseline="-25000" dirty="0" smtClean="0"/>
          </a:p>
          <a:p>
            <a:r>
              <a:rPr lang="en-US" baseline="-25000" dirty="0" smtClean="0"/>
              <a:t>An appendix is optional, but a useful place to include information such as resumes, permits and leases. Find additional information you should include in your appendix. </a:t>
            </a:r>
          </a:p>
          <a:p>
            <a:r>
              <a:rPr lang="en-US" baseline="-25000" dirty="0" smtClean="0"/>
              <a:t>article</a:t>
            </a:r>
          </a:p>
          <a:p>
            <a:r>
              <a:rPr lang="en-US" b="1" baseline="-25000" dirty="0" smtClean="0">
                <a:hlinkClick r:id="rId11" tooltip="How to Make Your Business Plan Stand Out"/>
              </a:rPr>
              <a:t>How to Make Your Business Plan Stand Out</a:t>
            </a:r>
            <a:endParaRPr lang="en-US" b="1" baseline="-25000" dirty="0" smtClean="0"/>
          </a:p>
          <a:p>
            <a:r>
              <a:rPr lang="en-US" baseline="-25000" dirty="0" smtClean="0"/>
              <a:t>What makes your business unique? Determining this could help you stand out from the crowd and give you advantages over your competitors. </a:t>
            </a:r>
          </a:p>
          <a:p>
            <a:endParaRPr lang="en-US" baseline="-25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57200"/>
            <a:ext cx="8229600" cy="6248400"/>
          </a:xfrm>
        </p:spPr>
        <p:txBody>
          <a:bodyPr>
            <a:normAutofit/>
          </a:bodyPr>
          <a:lstStyle/>
          <a:p>
            <a:r>
              <a:rPr lang="en-US" b="1" dirty="0" smtClean="0"/>
              <a:t>How do </a:t>
            </a:r>
            <a:r>
              <a:rPr lang="en-US" b="1" dirty="0" err="1" smtClean="0"/>
              <a:t>i</a:t>
            </a:r>
            <a:r>
              <a:rPr lang="en-US" b="1" dirty="0" smtClean="0"/>
              <a:t> become a self-employed assistive technology practitioner?</a:t>
            </a:r>
          </a:p>
          <a:p>
            <a:r>
              <a:rPr lang="en-US" dirty="0" smtClean="0"/>
              <a:t>Like </a:t>
            </a:r>
          </a:p>
          <a:p>
            <a:r>
              <a:rPr lang="en-US" dirty="0" smtClean="0"/>
              <a:t>Report </a:t>
            </a:r>
          </a:p>
          <a:p>
            <a:r>
              <a:rPr lang="en-US" dirty="0" smtClean="0"/>
              <a:t>Share: </a:t>
            </a:r>
            <a:r>
              <a:rPr lang="en-US" dirty="0" err="1" smtClean="0"/>
              <a:t>Facebook</a:t>
            </a:r>
            <a:r>
              <a:rPr lang="en-US" dirty="0" smtClean="0"/>
              <a:t> </a:t>
            </a:r>
            <a:r>
              <a:rPr lang="en-US" dirty="0" smtClean="0">
                <a:hlinkClick r:id="rId2"/>
              </a:rPr>
              <a:t>Twitter</a:t>
            </a:r>
            <a:r>
              <a:rPr lang="en-US" dirty="0" smtClean="0"/>
              <a:t> </a:t>
            </a:r>
            <a:r>
              <a:rPr lang="en-US" dirty="0" smtClean="0">
                <a:hlinkClick r:id="rId3"/>
              </a:rPr>
              <a:t>Other</a:t>
            </a:r>
            <a:r>
              <a:rPr lang="en-US" dirty="0" smtClean="0"/>
              <a:t> </a:t>
            </a:r>
          </a:p>
          <a:p>
            <a:r>
              <a:rPr lang="en-US" dirty="0" smtClean="0"/>
              <a:t>Sort answers by: </a:t>
            </a:r>
            <a:r>
              <a:rPr lang="en-US" b="1" dirty="0" smtClean="0"/>
              <a:t>Answers. 1 helpful answer below. </a:t>
            </a:r>
          </a:p>
          <a:p>
            <a:r>
              <a:rPr lang="en-US" dirty="0" smtClean="0"/>
              <a:t>by John Heller on May 9th, 2010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57200"/>
            <a:ext cx="8229600" cy="6248400"/>
          </a:xfrm>
        </p:spPr>
        <p:txBody>
          <a:bodyPr>
            <a:normAutofit fontScale="40000" lnSpcReduction="20000"/>
          </a:bodyPr>
          <a:lstStyle/>
          <a:p>
            <a:r>
              <a:rPr lang="en-US" b="1" dirty="0" smtClean="0"/>
              <a:t>Great Answer</a:t>
            </a:r>
          </a:p>
          <a:p>
            <a:r>
              <a:rPr lang="en-US" dirty="0" smtClean="0"/>
              <a:t>Professionally Researched. (What's this?)</a:t>
            </a:r>
          </a:p>
          <a:p>
            <a:r>
              <a:rPr lang="en-US" dirty="0" smtClean="0"/>
              <a:t>An assistive technology practitioner organizes and sets up technology in offices, </a:t>
            </a:r>
            <a:r>
              <a:rPr lang="en-US" u="sng" dirty="0" smtClean="0">
                <a:hlinkClick r:id="rId2"/>
              </a:rPr>
              <a:t>schools</a:t>
            </a:r>
            <a:r>
              <a:rPr lang="en-US" dirty="0" smtClean="0"/>
              <a:t> and homes for people who are disabled and need special equipment to perform everyday tasks. Although some businesses and schools employ pertinent people to set up and teach workers how to use this technology, many more workers in this field freelance for </a:t>
            </a:r>
            <a:r>
              <a:rPr lang="en-US" dirty="0" err="1" smtClean="0"/>
              <a:t>themselves.</a:t>
            </a:r>
            <a:r>
              <a:rPr lang="en-US" b="1" dirty="0" err="1" smtClean="0"/>
              <a:t>Self</a:t>
            </a:r>
            <a:r>
              <a:rPr lang="en-US" b="1" dirty="0" smtClean="0"/>
              <a:t> Employment in Assistive Technology</a:t>
            </a:r>
          </a:p>
          <a:p>
            <a:r>
              <a:rPr lang="en-US" dirty="0" smtClean="0"/>
              <a:t>A person should be familiar with assistive technology and how it benefits the disabled and be able to use any of the equipment they are setting up, such as </a:t>
            </a:r>
            <a:r>
              <a:rPr lang="en-US" dirty="0" err="1" smtClean="0"/>
              <a:t>braille</a:t>
            </a:r>
            <a:r>
              <a:rPr lang="en-US" dirty="0" smtClean="0"/>
              <a:t> readers and magnifying technology. Once familiar with the technology, there are a few ways to start freelancing as a self employed assistive technology practitioner. First contact </a:t>
            </a:r>
            <a:r>
              <a:rPr lang="en-US" u="sng" dirty="0" smtClean="0">
                <a:hlinkClick r:id="rId2"/>
              </a:rPr>
              <a:t>businesses</a:t>
            </a:r>
            <a:r>
              <a:rPr lang="en-US" dirty="0" smtClean="0"/>
              <a:t> in your area and tell them about the services you offer. Its best to have a strong resume of experience and references or testimonials to show potential employers that you are the right person for the job. </a:t>
            </a:r>
            <a:br>
              <a:rPr lang="en-US" dirty="0" smtClean="0"/>
            </a:br>
            <a:r>
              <a:rPr lang="en-US" dirty="0" smtClean="0"/>
              <a:t/>
            </a:r>
            <a:br>
              <a:rPr lang="en-US" dirty="0" smtClean="0"/>
            </a:br>
            <a:r>
              <a:rPr lang="en-US" dirty="0" smtClean="0"/>
              <a:t>If you feel the experience on </a:t>
            </a:r>
            <a:r>
              <a:rPr lang="en-US" dirty="0" smtClean="0">
                <a:hlinkClick r:id="rId2"/>
              </a:rPr>
              <a:t>your resume</a:t>
            </a:r>
            <a:r>
              <a:rPr lang="en-US" dirty="0" smtClean="0"/>
              <a:t> is not robust enough to get jobs as a freelancer another great way to enter the field is to volunteer at disability centers. Because the disability community is fairly small, a lot of freelancers find familiarizing themselves with the community both gives experience for resume's as well as provides referrals to businesses or people that need the help. Many freelancers in the field get work from referrals within the disabled community. </a:t>
            </a:r>
            <a:br>
              <a:rPr lang="en-US" dirty="0" smtClean="0"/>
            </a:br>
            <a:r>
              <a:rPr lang="en-US" dirty="0" smtClean="0"/>
              <a:t/>
            </a:r>
            <a:br>
              <a:rPr lang="en-US" dirty="0" smtClean="0"/>
            </a:br>
            <a:r>
              <a:rPr lang="en-US" dirty="0" smtClean="0"/>
              <a:t>Contacting human resources departments of businesses and staffing agencies is a great way to grow your freelance business because they see a lot of people and are tasked to make sure they can find positions for all employees. Many company's want to hire disabled people but do not know about the technology that can give a good employee everything they need to succeed. Finally, many </a:t>
            </a:r>
            <a:r>
              <a:rPr lang="en-US" u="sng" dirty="0" smtClean="0">
                <a:hlinkClick r:id="rId2"/>
              </a:rPr>
              <a:t>large businesses</a:t>
            </a:r>
            <a:r>
              <a:rPr lang="en-US" dirty="0" smtClean="0"/>
              <a:t> and corporations use companies like </a:t>
            </a:r>
            <a:r>
              <a:rPr lang="en-US" dirty="0" err="1" smtClean="0"/>
              <a:t>Kurzweil</a:t>
            </a:r>
            <a:r>
              <a:rPr lang="en-US" dirty="0" smtClean="0"/>
              <a:t> Educational Systems or Freedom Scientific to help them with their assistive technology needs. These company's hire online and specialize in employing outside contractors to work with businesses in many areas of assistive technology.</a:t>
            </a:r>
          </a:p>
          <a:p>
            <a:r>
              <a:rPr lang="en-US" b="1" dirty="0" smtClean="0"/>
              <a:t>Source:</a:t>
            </a:r>
          </a:p>
          <a:p>
            <a:r>
              <a:rPr lang="en-US" dirty="0" smtClean="0">
                <a:hlinkClick r:id="rId3"/>
              </a:rPr>
              <a:t>4dewitt.com: Training in Assistive Technology</a:t>
            </a:r>
            <a:endParaRPr lang="en-US" dirty="0" smtClean="0"/>
          </a:p>
          <a:p>
            <a:r>
              <a:rPr lang="en-US" dirty="0" smtClean="0"/>
              <a:t/>
            </a:r>
            <a:br>
              <a:rPr lang="en-US" dirty="0" smtClean="0"/>
            </a:br>
            <a:r>
              <a:rPr lang="en-US" dirty="0" smtClean="0"/>
              <a:t>Read more: </a:t>
            </a:r>
            <a:r>
              <a:rPr lang="en-US" dirty="0" smtClean="0">
                <a:hlinkClick r:id="rId2"/>
              </a:rPr>
              <a:t>How do </a:t>
            </a:r>
            <a:r>
              <a:rPr lang="en-US" dirty="0" err="1" smtClean="0">
                <a:hlinkClick r:id="rId2"/>
              </a:rPr>
              <a:t>i</a:t>
            </a:r>
            <a:r>
              <a:rPr lang="en-US" dirty="0" smtClean="0">
                <a:hlinkClick r:id="rId2"/>
              </a:rPr>
              <a:t> become a self-employed assistive technology practitioner? | </a:t>
            </a:r>
            <a:r>
              <a:rPr lang="en-US" dirty="0" err="1" smtClean="0">
                <a:hlinkClick r:id="rId2"/>
              </a:rPr>
              <a:t>Answerbag</a:t>
            </a:r>
            <a:r>
              <a:rPr lang="en-US" dirty="0" smtClean="0"/>
              <a:t> </a:t>
            </a:r>
            <a:r>
              <a:rPr lang="en-US" dirty="0" smtClean="0">
                <a:hlinkClick r:id="rId2"/>
              </a:rPr>
              <a:t>http://www.answerbag.com/q_view/2058844#ixzz2Wm6UYXp0</a:t>
            </a:r>
            <a:r>
              <a:rPr lang="en-US" dirty="0" smtClean="0"/>
              <a:t/>
            </a:r>
            <a:br>
              <a:rPr lang="en-US" dirty="0" smtClean="0"/>
            </a:b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Things to think about before you Start</a:t>
            </a:r>
            <a:endParaRPr lang="en-US" dirty="0"/>
          </a:p>
        </p:txBody>
      </p:sp>
      <p:sp>
        <p:nvSpPr>
          <p:cNvPr id="3" name="Content Placeholder 2"/>
          <p:cNvSpPr>
            <a:spLocks noGrp="1"/>
          </p:cNvSpPr>
          <p:nvPr>
            <p:ph idx="1"/>
          </p:nvPr>
        </p:nvSpPr>
        <p:spPr/>
        <p:txBody>
          <a:bodyPr/>
          <a:lstStyle/>
          <a:p>
            <a:r>
              <a:rPr lang="en-US" dirty="0" smtClean="0"/>
              <a:t>What types of service can I provide?</a:t>
            </a:r>
          </a:p>
          <a:p>
            <a:pPr lvl="1"/>
            <a:r>
              <a:rPr lang="en-US" dirty="0" smtClean="0"/>
              <a:t>You may have to expand</a:t>
            </a:r>
          </a:p>
          <a:p>
            <a:r>
              <a:rPr lang="en-US" dirty="0" smtClean="0"/>
              <a:t>What types of services are needed?</a:t>
            </a:r>
          </a:p>
          <a:p>
            <a:pPr lvl="1"/>
            <a:r>
              <a:rPr lang="en-US" dirty="0" smtClean="0"/>
              <a:t>How do I determine this (TALK TO FUNDING SOURCES)</a:t>
            </a:r>
          </a:p>
          <a:p>
            <a:pPr lvl="1"/>
            <a:r>
              <a:rPr lang="en-US" dirty="0" smtClean="0"/>
              <a:t>Who are the funding sources and what do they need?</a:t>
            </a:r>
          </a:p>
          <a:p>
            <a:r>
              <a:rPr lang="en-US" dirty="0" smtClean="0"/>
              <a:t>What are my goals financially and personally?</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
            <a:ext cx="8229600" cy="5821363"/>
          </a:xfrm>
        </p:spPr>
        <p:txBody>
          <a:bodyPr>
            <a:normAutofit lnSpcReduction="10000"/>
          </a:bodyPr>
          <a:lstStyle/>
          <a:p>
            <a:pPr>
              <a:buNone/>
            </a:pPr>
            <a:r>
              <a:rPr lang="en-US" dirty="0" smtClean="0"/>
              <a:t>What types of services can I provide?</a:t>
            </a:r>
          </a:p>
          <a:p>
            <a:pPr>
              <a:buNone/>
            </a:pPr>
            <a:endParaRPr lang="en-US" dirty="0"/>
          </a:p>
          <a:p>
            <a:pPr>
              <a:buNone/>
            </a:pPr>
            <a:r>
              <a:rPr lang="en-US" dirty="0" smtClean="0"/>
              <a:t>Look for markets etc. that apply to larger number of people. i.e. Ergonomics</a:t>
            </a:r>
          </a:p>
          <a:p>
            <a:pPr>
              <a:buNone/>
            </a:pPr>
            <a:endParaRPr lang="en-US" dirty="0"/>
          </a:p>
          <a:p>
            <a:pPr>
              <a:buNone/>
            </a:pPr>
            <a:r>
              <a:rPr lang="en-US" dirty="0" smtClean="0"/>
              <a:t>Where are new opportunities/markets?</a:t>
            </a:r>
          </a:p>
          <a:p>
            <a:pPr>
              <a:buNone/>
            </a:pPr>
            <a:endParaRPr lang="en-US" dirty="0"/>
          </a:p>
          <a:p>
            <a:pPr>
              <a:buNone/>
            </a:pPr>
            <a:r>
              <a:rPr lang="en-US" dirty="0" smtClean="0"/>
              <a:t>Selling vs. not selling (resellers license), funding sources, repairs etc.</a:t>
            </a:r>
          </a:p>
          <a:p>
            <a:pPr>
              <a:buNone/>
            </a:pPr>
            <a:endParaRPr lang="en-US" dirty="0" smtClean="0"/>
          </a:p>
          <a:p>
            <a:pPr>
              <a:buNone/>
            </a:pPr>
            <a:r>
              <a:rPr lang="en-US" dirty="0" smtClean="0"/>
              <a:t>Diversity helps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My Financial goal:</a:t>
            </a:r>
          </a:p>
          <a:p>
            <a:pPr>
              <a:buNone/>
            </a:pPr>
            <a:r>
              <a:rPr lang="en-US" dirty="0" smtClean="0"/>
              <a:t>		How much do I need to make  and how much do I want to make?</a:t>
            </a:r>
          </a:p>
          <a:p>
            <a:pPr>
              <a:buNone/>
            </a:pPr>
            <a:endParaRPr lang="en-US" dirty="0"/>
          </a:p>
          <a:p>
            <a:pPr>
              <a:buNone/>
            </a:pPr>
            <a:r>
              <a:rPr lang="en-US" dirty="0"/>
              <a:t>	</a:t>
            </a:r>
            <a:r>
              <a:rPr lang="en-US" dirty="0" smtClean="0"/>
              <a:t>	I am the worst case. Wife works but does not get health insurance. 2 kids in college. </a:t>
            </a:r>
          </a:p>
          <a:p>
            <a:pPr>
              <a:buNone/>
            </a:pPr>
            <a:endParaRPr lang="en-US" dirty="0"/>
          </a:p>
          <a:p>
            <a:pPr>
              <a:buNone/>
            </a:pPr>
            <a:r>
              <a:rPr lang="en-US" dirty="0" smtClean="0"/>
              <a:t>		Figure about 1/3 of salary for health care retirement etc.</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What can I charge?</a:t>
            </a:r>
          </a:p>
          <a:p>
            <a:pPr>
              <a:buNone/>
            </a:pPr>
            <a:endParaRPr lang="en-US" dirty="0"/>
          </a:p>
          <a:p>
            <a:pPr>
              <a:buNone/>
            </a:pPr>
            <a:r>
              <a:rPr lang="en-US" dirty="0" smtClean="0"/>
              <a:t>Survey other professional who do similar work in the area.</a:t>
            </a:r>
          </a:p>
          <a:p>
            <a:pPr>
              <a:buNone/>
            </a:pPr>
            <a:endParaRPr lang="en-US" dirty="0"/>
          </a:p>
          <a:p>
            <a:pPr>
              <a:buNone/>
            </a:pPr>
            <a:r>
              <a:rPr lang="en-US" dirty="0" smtClean="0"/>
              <a:t>I spoke to other ATP’s and ergonomist</a:t>
            </a:r>
          </a:p>
          <a:p>
            <a:pPr>
              <a:buNone/>
            </a:pPr>
            <a:r>
              <a:rPr lang="en-US" dirty="0" smtClean="0"/>
              <a:t>They charge from 100-150/hr.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endParaRPr lang="en-US"/>
          </a:p>
        </p:txBody>
      </p:sp>
      <p:sp>
        <p:nvSpPr>
          <p:cNvPr id="3" name="Content Placeholder 2"/>
          <p:cNvSpPr>
            <a:spLocks noGrp="1"/>
          </p:cNvSpPr>
          <p:nvPr>
            <p:ph idx="1"/>
          </p:nvPr>
        </p:nvSpPr>
        <p:spPr>
          <a:xfrm>
            <a:off x="457200" y="304800"/>
            <a:ext cx="8229600" cy="6324600"/>
          </a:xfrm>
        </p:spPr>
        <p:txBody>
          <a:bodyPr>
            <a:normAutofit/>
          </a:bodyPr>
          <a:lstStyle/>
          <a:p>
            <a:r>
              <a:rPr lang="en-US" dirty="0" smtClean="0"/>
              <a:t>My Goal:</a:t>
            </a:r>
          </a:p>
          <a:p>
            <a:endParaRPr lang="en-US" dirty="0"/>
          </a:p>
          <a:p>
            <a:r>
              <a:rPr lang="en-US" dirty="0" smtClean="0"/>
              <a:t>100,000 per year (minus 30% for health care, retirement)</a:t>
            </a:r>
            <a:endParaRPr lang="en-US" dirty="0"/>
          </a:p>
          <a:p>
            <a:r>
              <a:rPr lang="en-US" dirty="0" smtClean="0"/>
              <a:t>If I charge 100.00/hr. </a:t>
            </a:r>
            <a:endParaRPr lang="en-US" dirty="0"/>
          </a:p>
          <a:p>
            <a:r>
              <a:rPr lang="en-US" dirty="0" smtClean="0"/>
              <a:t>1000 hours for the year/50 weeks</a:t>
            </a:r>
            <a:endParaRPr lang="en-US" dirty="0"/>
          </a:p>
          <a:p>
            <a:r>
              <a:rPr lang="en-US" dirty="0" smtClean="0"/>
              <a:t>Need to bill 20 hours per week at 100.00/hr to reach goal</a:t>
            </a:r>
          </a:p>
          <a:p>
            <a:endParaRPr lang="en-US" dirty="0"/>
          </a:p>
          <a:p>
            <a:r>
              <a:rPr lang="en-US" dirty="0" smtClean="0"/>
              <a:t>This will be easy, I can work ½ time and meet my goal. My golf game will get much better.</a:t>
            </a:r>
          </a:p>
          <a:p>
            <a:endParaRPr lang="en-US" dirty="0"/>
          </a:p>
          <a:p>
            <a:endParaRPr lang="en-US" dirty="0" smtClean="0"/>
          </a:p>
          <a:p>
            <a:endParaRPr lang="en-US" dirty="0"/>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Started out small and have other consulting business</a:t>
            </a:r>
          </a:p>
          <a:p>
            <a:endParaRPr lang="en-US" dirty="0"/>
          </a:p>
          <a:p>
            <a:r>
              <a:rPr lang="en-US" dirty="0" smtClean="0"/>
              <a:t>1</a:t>
            </a:r>
            <a:r>
              <a:rPr lang="en-US" baseline="30000" dirty="0" smtClean="0"/>
              <a:t>st</a:t>
            </a:r>
            <a:r>
              <a:rPr lang="en-US" dirty="0" smtClean="0"/>
              <a:t> 2 years worked mostly with Dept of Rehab. and had about 40-50K</a:t>
            </a:r>
          </a:p>
          <a:p>
            <a:r>
              <a:rPr lang="en-US" dirty="0" smtClean="0"/>
              <a:t>Realized I had to find other funding sources to make this work</a:t>
            </a:r>
          </a:p>
          <a:p>
            <a:r>
              <a:rPr lang="en-US" dirty="0" smtClean="0"/>
              <a:t>Last 2 years with more funding sources business is growing still not at goal 60-80K</a:t>
            </a:r>
          </a:p>
          <a:p>
            <a:r>
              <a:rPr lang="en-US" dirty="0" smtClean="0"/>
              <a:t>My golf game is not </a:t>
            </a:r>
            <a:r>
              <a:rPr lang="en-US" dirty="0"/>
              <a:t>v</a:t>
            </a:r>
            <a:r>
              <a:rPr lang="en-US" dirty="0" smtClean="0"/>
              <a:t>ery good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out small</a:t>
            </a:r>
            <a:endParaRPr lang="en-US" dirty="0"/>
          </a:p>
        </p:txBody>
      </p:sp>
      <p:sp>
        <p:nvSpPr>
          <p:cNvPr id="3" name="Content Placeholder 2"/>
          <p:cNvSpPr>
            <a:spLocks noGrp="1"/>
          </p:cNvSpPr>
          <p:nvPr>
            <p:ph idx="1"/>
          </p:nvPr>
        </p:nvSpPr>
        <p:spPr/>
        <p:txBody>
          <a:bodyPr/>
          <a:lstStyle/>
          <a:p>
            <a:r>
              <a:rPr lang="en-US" dirty="0" smtClean="0"/>
              <a:t>Start out in areas you know and then branch out. Can get additional training/certification</a:t>
            </a:r>
          </a:p>
          <a:p>
            <a:endParaRPr lang="en-US" dirty="0"/>
          </a:p>
          <a:p>
            <a:r>
              <a:rPr lang="en-US" dirty="0" smtClean="0"/>
              <a:t>Have a goal in mind so you can see how you are doing.</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Insurance</a:t>
            </a:r>
            <a:endParaRPr lang="en-US" dirty="0"/>
          </a:p>
        </p:txBody>
      </p:sp>
      <p:sp>
        <p:nvSpPr>
          <p:cNvPr id="3" name="Content Placeholder 2"/>
          <p:cNvSpPr>
            <a:spLocks noGrp="1"/>
          </p:cNvSpPr>
          <p:nvPr>
            <p:ph idx="1"/>
          </p:nvPr>
        </p:nvSpPr>
        <p:spPr/>
        <p:txBody>
          <a:bodyPr/>
          <a:lstStyle/>
          <a:p>
            <a:r>
              <a:rPr lang="en-US" dirty="0" smtClean="0"/>
              <a:t>OT’s, PT’s, Speech Path can get insurance from a number of sources</a:t>
            </a:r>
          </a:p>
          <a:p>
            <a:r>
              <a:rPr lang="en-US" dirty="0" smtClean="0"/>
              <a:t>Engineers much harder for this area</a:t>
            </a:r>
          </a:p>
          <a:p>
            <a:r>
              <a:rPr lang="en-US" dirty="0" smtClean="0"/>
              <a:t>ATP I found 1 place to for insurance HPSO</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Expenses</a:t>
            </a:r>
            <a:endParaRPr lang="en-US" dirty="0"/>
          </a:p>
        </p:txBody>
      </p:sp>
      <p:sp>
        <p:nvSpPr>
          <p:cNvPr id="3" name="Content Placeholder 2"/>
          <p:cNvSpPr>
            <a:spLocks noGrp="1"/>
          </p:cNvSpPr>
          <p:nvPr>
            <p:ph idx="1"/>
          </p:nvPr>
        </p:nvSpPr>
        <p:spPr/>
        <p:txBody>
          <a:bodyPr/>
          <a:lstStyle/>
          <a:p>
            <a:r>
              <a:rPr lang="en-US" dirty="0" smtClean="0"/>
              <a:t>Equipment</a:t>
            </a:r>
          </a:p>
          <a:p>
            <a:r>
              <a:rPr lang="en-US" dirty="0" smtClean="0"/>
              <a:t>Gas</a:t>
            </a:r>
          </a:p>
          <a:p>
            <a:r>
              <a:rPr lang="en-US" dirty="0" smtClean="0"/>
              <a:t>Printing</a:t>
            </a:r>
          </a:p>
          <a:p>
            <a:r>
              <a:rPr lang="en-US" dirty="0" smtClean="0"/>
              <a:t>Insurance</a:t>
            </a:r>
          </a:p>
          <a:p>
            <a:r>
              <a:rPr lang="en-US" dirty="0" smtClean="0"/>
              <a:t>Web Site</a:t>
            </a:r>
          </a:p>
          <a:p>
            <a:r>
              <a:rPr lang="en-US" dirty="0" smtClean="0"/>
              <a:t>Others??? Rent etc.</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Naming your business</a:t>
            </a:r>
            <a:endParaRPr lang="en-US" dirty="0"/>
          </a:p>
        </p:txBody>
      </p:sp>
      <p:sp>
        <p:nvSpPr>
          <p:cNvPr id="3" name="Content Placeholder 2"/>
          <p:cNvSpPr>
            <a:spLocks noGrp="1"/>
          </p:cNvSpPr>
          <p:nvPr>
            <p:ph idx="1"/>
          </p:nvPr>
        </p:nvSpPr>
        <p:spPr>
          <a:xfrm>
            <a:off x="457200" y="1447800"/>
            <a:ext cx="8229600" cy="4678363"/>
          </a:xfrm>
        </p:spPr>
        <p:txBody>
          <a:bodyPr>
            <a:normAutofit fontScale="77500" lnSpcReduction="20000"/>
          </a:bodyPr>
          <a:lstStyle/>
          <a:p>
            <a:r>
              <a:rPr lang="en-US" dirty="0" smtClean="0"/>
              <a:t>Not as easy as it sounds</a:t>
            </a:r>
          </a:p>
          <a:p>
            <a:r>
              <a:rPr lang="en-US" dirty="0"/>
              <a:t>Here are seven things I consider when determining a business-related name: </a:t>
            </a:r>
          </a:p>
          <a:p>
            <a:r>
              <a:rPr lang="en-US" b="1" dirty="0"/>
              <a:t>1. The name needs to sound good when it's said </a:t>
            </a:r>
            <a:r>
              <a:rPr lang="en-US" b="1" dirty="0" smtClean="0"/>
              <a:t>aloud</a:t>
            </a:r>
            <a:endParaRPr lang="en-US" dirty="0"/>
          </a:p>
          <a:p>
            <a:r>
              <a:rPr lang="en-US" b="1" dirty="0"/>
              <a:t>2. Use a name that has meaning to it and conveys a benefit.</a:t>
            </a:r>
            <a:r>
              <a:rPr lang="en-US" dirty="0"/>
              <a:t> </a:t>
            </a:r>
          </a:p>
          <a:p>
            <a:r>
              <a:rPr lang="en-US" b="1" dirty="0"/>
              <a:t>3. Avoid Web 2.0-ish syndrome.</a:t>
            </a:r>
            <a:r>
              <a:rPr lang="en-US" dirty="0"/>
              <a:t> </a:t>
            </a:r>
          </a:p>
          <a:p>
            <a:r>
              <a:rPr lang="en-US" b="1" dirty="0"/>
              <a:t>4. Beware initials</a:t>
            </a:r>
            <a:r>
              <a:rPr lang="en-US" b="1" dirty="0" smtClean="0"/>
              <a:t>. URL Listing</a:t>
            </a:r>
            <a:endParaRPr lang="en-US" dirty="0"/>
          </a:p>
          <a:p>
            <a:r>
              <a:rPr lang="en-US" b="1" dirty="0"/>
              <a:t>5. Use specifics.</a:t>
            </a:r>
            <a:r>
              <a:rPr lang="en-US" dirty="0"/>
              <a:t> </a:t>
            </a:r>
          </a:p>
          <a:p>
            <a:r>
              <a:rPr lang="en-US" b="1" dirty="0"/>
              <a:t>6. Make sure you can trademark the name.</a:t>
            </a:r>
            <a:r>
              <a:rPr lang="en-US" dirty="0"/>
              <a:t> </a:t>
            </a:r>
          </a:p>
          <a:p>
            <a:r>
              <a:rPr lang="en-US" b="1" dirty="0"/>
              <a:t>7. Test it out on Google </a:t>
            </a:r>
            <a:r>
              <a:rPr lang="en-US" b="1" dirty="0" err="1"/>
              <a:t>AdWords</a:t>
            </a:r>
            <a:r>
              <a:rPr lang="en-US" b="1" dirty="0"/>
              <a:t>.</a:t>
            </a:r>
            <a:r>
              <a:rPr lang="en-US" dirty="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33400"/>
            <a:ext cx="8229600" cy="5592763"/>
          </a:xfrm>
        </p:spPr>
        <p:txBody>
          <a:bodyPr/>
          <a:lstStyle/>
          <a:p>
            <a:r>
              <a:rPr lang="en-US" dirty="0" smtClean="0"/>
              <a:t>I do not like the name of my company:</a:t>
            </a:r>
          </a:p>
          <a:p>
            <a:pPr>
              <a:buNone/>
            </a:pPr>
            <a:r>
              <a:rPr lang="en-US" dirty="0"/>
              <a:t>	</a:t>
            </a:r>
            <a:r>
              <a:rPr lang="en-US" dirty="0" smtClean="0"/>
              <a:t>Jeff Symons Consulting</a:t>
            </a:r>
          </a:p>
          <a:p>
            <a:pPr>
              <a:buNone/>
            </a:pPr>
            <a:r>
              <a:rPr lang="en-US" dirty="0" smtClean="0"/>
              <a:t>When I started I did not think it would be my main job. I spoke with some business types and if people know your name and you think you have a good reputation  and one they will recognize than maybe it is OK. </a:t>
            </a:r>
          </a:p>
          <a:p>
            <a:pPr>
              <a:buNone/>
            </a:pPr>
            <a:r>
              <a:rPr lang="en-US" dirty="0" smtClean="0"/>
              <a:t>Hard to change once on State lists etc.</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 I would like:</a:t>
            </a:r>
            <a:endParaRPr lang="en-US" dirty="0"/>
          </a:p>
        </p:txBody>
      </p:sp>
      <p:sp>
        <p:nvSpPr>
          <p:cNvPr id="3" name="Content Placeholder 2"/>
          <p:cNvSpPr>
            <a:spLocks noGrp="1"/>
          </p:cNvSpPr>
          <p:nvPr>
            <p:ph idx="1"/>
          </p:nvPr>
        </p:nvSpPr>
        <p:spPr>
          <a:xfrm>
            <a:off x="457200" y="3657600"/>
            <a:ext cx="8229600" cy="2468563"/>
          </a:xfrm>
        </p:spPr>
        <p:txBody>
          <a:bodyPr/>
          <a:lstStyle/>
          <a:p>
            <a:pPr>
              <a:buNone/>
            </a:pPr>
            <a:endParaRPr lang="en-US" dirty="0"/>
          </a:p>
        </p:txBody>
      </p:sp>
      <p:sp>
        <p:nvSpPr>
          <p:cNvPr id="4" name="Rectangle 3"/>
          <p:cNvSpPr/>
          <p:nvPr/>
        </p:nvSpPr>
        <p:spPr>
          <a:xfrm>
            <a:off x="2895600" y="1905000"/>
            <a:ext cx="4572000" cy="2585323"/>
          </a:xfrm>
          <a:prstGeom prst="rect">
            <a:avLst/>
          </a:prstGeom>
        </p:spPr>
        <p:txBody>
          <a:bodyPr wrap="square">
            <a:spAutoFit/>
          </a:bodyPr>
          <a:lstStyle/>
          <a:p>
            <a:r>
              <a:rPr lang="en-US" sz="5400" dirty="0"/>
              <a:t> Mobi</a:t>
            </a:r>
            <a:r>
              <a:rPr lang="en-US" sz="5400" b="1" i="1" u="sng" dirty="0">
                <a:solidFill>
                  <a:srgbClr val="C00000"/>
                </a:solidFill>
              </a:rPr>
              <a:t>le</a:t>
            </a:r>
          </a:p>
          <a:p>
            <a:r>
              <a:rPr lang="en-US" sz="5400" dirty="0" smtClean="0"/>
              <a:t>Reh</a:t>
            </a:r>
            <a:r>
              <a:rPr lang="en-US" sz="5400" b="1" i="1" u="sng" dirty="0" smtClean="0">
                <a:solidFill>
                  <a:srgbClr val="C00000"/>
                </a:solidFill>
              </a:rPr>
              <a:t>ab</a:t>
            </a:r>
            <a:r>
              <a:rPr lang="en-US" sz="5400" dirty="0" smtClean="0"/>
              <a:t>ilitation </a:t>
            </a:r>
            <a:endParaRPr lang="en-US" sz="5400" dirty="0"/>
          </a:p>
          <a:p>
            <a:r>
              <a:rPr lang="en-US" sz="5400" i="1" dirty="0"/>
              <a:t>  </a:t>
            </a:r>
            <a:r>
              <a:rPr lang="en-US" sz="5400" b="1" i="1" u="sng" dirty="0">
                <a:solidFill>
                  <a:srgbClr val="C00000"/>
                </a:solidFill>
              </a:rPr>
              <a:t>En</a:t>
            </a:r>
            <a:r>
              <a:rPr lang="en-US" sz="5400" dirty="0"/>
              <a:t>gineer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not to name your company</a:t>
            </a:r>
            <a:endParaRPr lang="en-US" dirty="0"/>
          </a:p>
        </p:txBody>
      </p:sp>
      <p:sp>
        <p:nvSpPr>
          <p:cNvPr id="5" name="Content Placeholder 4"/>
          <p:cNvSpPr>
            <a:spLocks noGrp="1"/>
          </p:cNvSpPr>
          <p:nvPr>
            <p:ph idx="1"/>
          </p:nvPr>
        </p:nvSpPr>
        <p:spPr>
          <a:xfrm>
            <a:off x="457200" y="1600200"/>
            <a:ext cx="8229600" cy="2362200"/>
          </a:xfrm>
        </p:spPr>
        <p:txBody>
          <a:bodyPr>
            <a:normAutofit fontScale="77500" lnSpcReduction="20000"/>
          </a:bodyPr>
          <a:lstStyle/>
          <a:p>
            <a:r>
              <a:rPr lang="en-US" dirty="0" smtClean="0"/>
              <a:t>Consider URL, initials etc.</a:t>
            </a:r>
          </a:p>
          <a:p>
            <a:r>
              <a:rPr lang="en-US" dirty="0" smtClean="0"/>
              <a:t>Sensory Aids/Sensory Access</a:t>
            </a:r>
          </a:p>
          <a:p>
            <a:r>
              <a:rPr lang="en-US" dirty="0" smtClean="0"/>
              <a:t>Department of Corporations/Department of Business oversight</a:t>
            </a:r>
          </a:p>
          <a:p>
            <a:r>
              <a:rPr lang="en-US" dirty="0" smtClean="0"/>
              <a:t>My apologies </a:t>
            </a:r>
          </a:p>
          <a:p>
            <a:r>
              <a:rPr lang="en-US" dirty="0" smtClean="0"/>
              <a:t>Google top 10 worst names</a:t>
            </a:r>
          </a:p>
          <a:p>
            <a:pPr>
              <a:buNone/>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648200"/>
            <a:ext cx="8229600" cy="1477963"/>
          </a:xfrm>
        </p:spPr>
        <p:txBody>
          <a:bodyPr/>
          <a:lstStyle/>
          <a:p>
            <a:endParaRPr lang="en-US" dirty="0"/>
          </a:p>
        </p:txBody>
      </p:sp>
      <p:pic>
        <p:nvPicPr>
          <p:cNvPr id="6" name="Picture 2" descr="http://www.refrigerationrepairsacramento.com/cwa/logo.aspx?width=350&amp;image=http://manager.relevantads.com/images/media/8/6/3/3285a604-d06c-4da0-b6f7-08756c9bf4dc.png"/>
          <p:cNvPicPr>
            <a:picLocks noChangeAspect="1" noChangeArrowheads="1"/>
          </p:cNvPicPr>
          <p:nvPr/>
        </p:nvPicPr>
        <p:blipFill>
          <a:blip r:embed="rId2" cstate="print"/>
          <a:srcRect/>
          <a:stretch>
            <a:fillRect/>
          </a:stretch>
        </p:blipFill>
        <p:spPr bwMode="auto">
          <a:xfrm>
            <a:off x="762000" y="1219200"/>
            <a:ext cx="8032072" cy="50292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worst business names"/>
          <p:cNvPicPr>
            <a:picLocks noGrp="1"/>
          </p:cNvPicPr>
          <p:nvPr>
            <p:ph idx="1"/>
          </p:nvPr>
        </p:nvPicPr>
        <p:blipFill>
          <a:blip r:embed="rId2" cstate="print"/>
          <a:srcRect/>
          <a:stretch>
            <a:fillRect/>
          </a:stretch>
        </p:blipFill>
        <p:spPr bwMode="auto">
          <a:xfrm>
            <a:off x="1676400" y="685800"/>
            <a:ext cx="6477000"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505200"/>
            <a:ext cx="8229600" cy="2620963"/>
          </a:xfrm>
        </p:spPr>
        <p:txBody>
          <a:bodyPr/>
          <a:lstStyle/>
          <a:p>
            <a:endParaRPr lang="en-US" dirty="0"/>
          </a:p>
        </p:txBody>
      </p:sp>
      <p:pic>
        <p:nvPicPr>
          <p:cNvPr id="4" name="Picture 3" descr="worst business names"/>
          <p:cNvPicPr/>
          <p:nvPr/>
        </p:nvPicPr>
        <p:blipFill>
          <a:blip r:embed="rId2" cstate="print"/>
          <a:srcRect/>
          <a:stretch>
            <a:fillRect/>
          </a:stretch>
        </p:blipFill>
        <p:spPr bwMode="auto">
          <a:xfrm>
            <a:off x="533400" y="1066800"/>
            <a:ext cx="7352030" cy="39992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  URL NAMES</a:t>
            </a:r>
            <a:endParaRPr lang="en-US" dirty="0"/>
          </a:p>
        </p:txBody>
      </p:sp>
      <p:sp>
        <p:nvSpPr>
          <p:cNvPr id="3" name="Content Placeholder 2"/>
          <p:cNvSpPr>
            <a:spLocks noGrp="1"/>
          </p:cNvSpPr>
          <p:nvPr>
            <p:ph idx="1"/>
          </p:nvPr>
        </p:nvSpPr>
        <p:spPr>
          <a:xfrm>
            <a:off x="457200" y="1447800"/>
            <a:ext cx="8229600" cy="4678363"/>
          </a:xfrm>
        </p:spPr>
        <p:txBody>
          <a:bodyPr>
            <a:normAutofit fontScale="70000" lnSpcReduction="20000"/>
          </a:bodyPr>
          <a:lstStyle/>
          <a:p>
            <a:r>
              <a:rPr lang="en-US" dirty="0" smtClean="0"/>
              <a:t>1. A site called ‘</a:t>
            </a:r>
            <a:r>
              <a:rPr lang="en-US" b="1" dirty="0" smtClean="0"/>
              <a:t>Who Represents</a:t>
            </a:r>
            <a:r>
              <a:rPr lang="en-US" dirty="0" smtClean="0"/>
              <a:t>‘ where you can find the name of the agent that represents a celebrity. Their domain name… wait for it… is</a:t>
            </a:r>
            <a:br>
              <a:rPr lang="en-US" dirty="0" smtClean="0"/>
            </a:br>
            <a:r>
              <a:rPr lang="en-US" b="1" dirty="0" smtClean="0">
                <a:hlinkClick r:id="rId2"/>
              </a:rPr>
              <a:t>www.whorepresents.com</a:t>
            </a:r>
            <a:endParaRPr lang="en-US" dirty="0" smtClean="0"/>
          </a:p>
          <a:p>
            <a:r>
              <a:rPr lang="en-US" dirty="0" smtClean="0"/>
              <a:t>2. </a:t>
            </a:r>
            <a:r>
              <a:rPr lang="en-US" b="1" dirty="0" smtClean="0"/>
              <a:t>Experts Exchange</a:t>
            </a:r>
            <a:r>
              <a:rPr lang="en-US" dirty="0" smtClean="0"/>
              <a:t>, a knowledge base where programmers can exchange advice and views at</a:t>
            </a:r>
            <a:br>
              <a:rPr lang="en-US" dirty="0" smtClean="0"/>
            </a:br>
            <a:r>
              <a:rPr lang="en-US" b="1" dirty="0" smtClean="0">
                <a:hlinkClick r:id="rId3"/>
              </a:rPr>
              <a:t>www.expertsexchange.com</a:t>
            </a:r>
            <a:endParaRPr lang="en-US" dirty="0" smtClean="0"/>
          </a:p>
          <a:p>
            <a:r>
              <a:rPr lang="en-US" dirty="0" smtClean="0"/>
              <a:t>4. Need a therapist? Try </a:t>
            </a:r>
            <a:r>
              <a:rPr lang="en-US" b="1" dirty="0" smtClean="0"/>
              <a:t>Therapist Finder</a:t>
            </a:r>
            <a:r>
              <a:rPr lang="en-US" dirty="0" smtClean="0"/>
              <a:t> at</a:t>
            </a:r>
            <a:br>
              <a:rPr lang="en-US" dirty="0" smtClean="0"/>
            </a:br>
            <a:r>
              <a:rPr lang="en-US" b="1" dirty="0" smtClean="0">
                <a:hlinkClick r:id="rId4"/>
              </a:rPr>
              <a:t>www.therapistfinder.com</a:t>
            </a:r>
            <a:endParaRPr lang="en-US" dirty="0" smtClean="0"/>
          </a:p>
          <a:p>
            <a:r>
              <a:rPr lang="en-US" dirty="0" smtClean="0"/>
              <a:t>9. Then, of course, there’s these brainless art designers, and their whacky website:</a:t>
            </a:r>
            <a:br>
              <a:rPr lang="en-US" dirty="0" smtClean="0"/>
            </a:br>
            <a:r>
              <a:rPr lang="en-US" b="1" dirty="0" smtClean="0">
                <a:hlinkClick r:id="rId5"/>
              </a:rPr>
              <a:t>www.speedofart.com</a:t>
            </a:r>
            <a:endParaRPr lang="en-US" dirty="0" smtClean="0"/>
          </a:p>
          <a:p>
            <a:r>
              <a:rPr lang="en-US" dirty="0" smtClean="0"/>
              <a:t>10. Want to holiday in </a:t>
            </a:r>
            <a:r>
              <a:rPr lang="en-US" b="1" dirty="0" smtClean="0"/>
              <a:t>Lake Tahoe</a:t>
            </a:r>
            <a:r>
              <a:rPr lang="en-US" dirty="0" smtClean="0"/>
              <a:t>? Try their brochure website at</a:t>
            </a:r>
            <a:br>
              <a:rPr lang="en-US" dirty="0" smtClean="0"/>
            </a:br>
            <a:r>
              <a:rPr lang="en-US" b="1" dirty="0" smtClean="0">
                <a:hlinkClick r:id="rId6"/>
              </a:rPr>
              <a:t>www.gotahoe.com</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Once you find a name</a:t>
            </a:r>
            <a:endParaRPr lang="en-US" dirty="0"/>
          </a:p>
        </p:txBody>
      </p:sp>
      <p:sp>
        <p:nvSpPr>
          <p:cNvPr id="3" name="Content Placeholder 2"/>
          <p:cNvSpPr>
            <a:spLocks noGrp="1"/>
          </p:cNvSpPr>
          <p:nvPr>
            <p:ph idx="1"/>
          </p:nvPr>
        </p:nvSpPr>
        <p:spPr>
          <a:xfrm>
            <a:off x="457200" y="1600200"/>
            <a:ext cx="8229600" cy="4525963"/>
          </a:xfrm>
        </p:spPr>
        <p:txBody>
          <a:bodyPr>
            <a:normAutofit fontScale="92500"/>
          </a:bodyPr>
          <a:lstStyle/>
          <a:p>
            <a:pPr lvl="0"/>
            <a:r>
              <a:rPr lang="en-US" b="1" i="1" dirty="0"/>
              <a:t>Open a business checking account </a:t>
            </a:r>
            <a:endParaRPr lang="en-US" b="1" i="1" dirty="0" smtClean="0"/>
          </a:p>
          <a:p>
            <a:pPr lvl="0"/>
            <a:r>
              <a:rPr lang="en-US" dirty="0"/>
              <a:t> </a:t>
            </a:r>
            <a:r>
              <a:rPr lang="en-US" b="1" i="1" dirty="0"/>
              <a:t>Dedicate one of your credit cards for business expenses only</a:t>
            </a:r>
            <a:r>
              <a:rPr lang="en-US" dirty="0"/>
              <a:t> </a:t>
            </a:r>
            <a:endParaRPr lang="en-US" dirty="0" smtClean="0"/>
          </a:p>
          <a:p>
            <a:r>
              <a:rPr lang="en-US" b="1" i="1" dirty="0"/>
              <a:t>Talk to an accountant, preferably someone with small businesses</a:t>
            </a:r>
            <a:r>
              <a:rPr lang="en-US" b="1" dirty="0"/>
              <a:t> experience -</a:t>
            </a:r>
            <a:r>
              <a:rPr lang="en-US" dirty="0"/>
              <a:t> An accountant can help you understand things like how to pay quarterly taxes, how to structure your business (e.g., sole proprietorship, LLC, S Corporation), and what business expenses are deductible.</a:t>
            </a:r>
          </a:p>
          <a:p>
            <a:pPr lvl="0"/>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5821363"/>
          </a:xfrm>
        </p:spPr>
        <p:txBody>
          <a:bodyPr>
            <a:normAutofit/>
          </a:bodyPr>
          <a:lstStyle/>
          <a:p>
            <a:pPr lvl="0"/>
            <a:r>
              <a:rPr lang="en-US" b="1" i="1" dirty="0"/>
              <a:t>Talk to an insurance agent or broker </a:t>
            </a:r>
            <a:r>
              <a:rPr lang="en-US" dirty="0"/>
              <a:t>– There are several types of insurance you will want to have for yourself: health insurance, disability insurance, and general liability insurance are among the most common</a:t>
            </a:r>
            <a:r>
              <a:rPr lang="en-US" dirty="0" smtClean="0"/>
              <a:t>. Not easy to do if not and OT, PT Speech. HPSO for ATP</a:t>
            </a:r>
          </a:p>
          <a:p>
            <a:r>
              <a:rPr lang="en-US" b="1" i="1" dirty="0" smtClean="0"/>
              <a:t>Print business cards</a:t>
            </a:r>
          </a:p>
          <a:p>
            <a:r>
              <a:rPr lang="en-US" dirty="0" smtClean="0"/>
              <a:t> </a:t>
            </a:r>
            <a:r>
              <a:rPr lang="en-US" b="1" i="1" dirty="0"/>
              <a:t>Set up a “safe” mailing address</a:t>
            </a:r>
            <a:r>
              <a:rPr lang="en-US" dirty="0"/>
              <a:t> </a:t>
            </a:r>
            <a:r>
              <a:rPr lang="en-US" dirty="0" smtClean="0"/>
              <a:t> PO Box</a:t>
            </a:r>
          </a:p>
          <a:p>
            <a:r>
              <a:rPr lang="en-US" b="1" i="1" dirty="0"/>
              <a:t>Set up a business phone line </a:t>
            </a:r>
            <a:r>
              <a:rPr lang="en-US" dirty="0" smtClean="0"/>
              <a:t>– </a:t>
            </a:r>
          </a:p>
          <a:p>
            <a:r>
              <a:rPr lang="en-US" b="1" i="1" dirty="0" smtClean="0"/>
              <a:t>Set up a dedicated office space </a:t>
            </a:r>
          </a:p>
          <a:p>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Office</a:t>
            </a:r>
            <a:endParaRPr lang="en-US" dirty="0"/>
          </a:p>
        </p:txBody>
      </p:sp>
      <p:sp>
        <p:nvSpPr>
          <p:cNvPr id="3" name="Content Placeholder 2"/>
          <p:cNvSpPr>
            <a:spLocks noGrp="1"/>
          </p:cNvSpPr>
          <p:nvPr>
            <p:ph idx="1"/>
          </p:nvPr>
        </p:nvSpPr>
        <p:spPr>
          <a:xfrm>
            <a:off x="457200" y="381000"/>
            <a:ext cx="8229600" cy="6477000"/>
          </a:xfrm>
        </p:spPr>
        <p:txBody>
          <a:bodyPr/>
          <a:lstStyle/>
          <a:p>
            <a:endParaRPr lang="en-US" b="1" i="1"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lvl="4">
              <a:buNone/>
            </a:pPr>
            <a:r>
              <a:rPr lang="en-US" sz="3200" b="1" dirty="0" smtClean="0"/>
              <a:t>           My Office</a:t>
            </a:r>
            <a:endParaRPr lang="en-US" sz="3200" b="1" dirty="0"/>
          </a:p>
        </p:txBody>
      </p:sp>
      <p:pic>
        <p:nvPicPr>
          <p:cNvPr id="4" name="Picture 3" descr="New Work Station"/>
          <p:cNvPicPr>
            <a:picLocks noChangeAspect="1" noChangeArrowheads="1"/>
          </p:cNvPicPr>
          <p:nvPr/>
        </p:nvPicPr>
        <p:blipFill>
          <a:blip r:embed="rId2" cstate="print"/>
          <a:srcRect/>
          <a:stretch>
            <a:fillRect/>
          </a:stretch>
        </p:blipFill>
        <p:spPr>
          <a:xfrm>
            <a:off x="1752600" y="1143000"/>
            <a:ext cx="4724400" cy="4555672"/>
          </a:xfrm>
          <a:prstGeom prst="rect">
            <a:avLst/>
          </a:prstGeom>
          <a:noFill/>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5821363"/>
          </a:xfrm>
        </p:spPr>
        <p:txBody>
          <a:bodyPr/>
          <a:lstStyle/>
          <a:p>
            <a:r>
              <a:rPr lang="en-US" b="1" i="1" dirty="0"/>
              <a:t>Find an anchor client</a:t>
            </a:r>
            <a:r>
              <a:rPr lang="en-US" dirty="0"/>
              <a:t> – Easier said than done, it is tremendously helpful to find an “anchor” client. An anchor client provides you with about 25% of your business revenue for several years, so that you are at least guaranteed you can pay your rent or mortgage! </a:t>
            </a:r>
            <a:r>
              <a:rPr lang="en-US" dirty="0" smtClean="0"/>
              <a:t>Or a anchor business area.</a:t>
            </a:r>
          </a:p>
          <a:p>
            <a:r>
              <a:rPr lang="en-US" b="1" i="1" dirty="0"/>
              <a:t>Network, network, network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of Business</a:t>
            </a:r>
            <a:endParaRPr lang="en-US" dirty="0"/>
          </a:p>
        </p:txBody>
      </p:sp>
      <p:sp>
        <p:nvSpPr>
          <p:cNvPr id="3" name="Content Placeholder 2"/>
          <p:cNvSpPr>
            <a:spLocks noGrp="1"/>
          </p:cNvSpPr>
          <p:nvPr>
            <p:ph idx="1"/>
          </p:nvPr>
        </p:nvSpPr>
        <p:spPr>
          <a:xfrm>
            <a:off x="457200" y="1295400"/>
            <a:ext cx="8229600" cy="4830763"/>
          </a:xfrm>
        </p:spPr>
        <p:txBody>
          <a:bodyPr>
            <a:normAutofit fontScale="47500" lnSpcReduction="20000"/>
          </a:bodyPr>
          <a:lstStyle/>
          <a:p>
            <a:r>
              <a:rPr lang="en-US" dirty="0"/>
              <a:t>Sole proprietorships and limited liability companies (LLC) are similar in the fact that they are both examples of the many different types of </a:t>
            </a:r>
            <a:r>
              <a:rPr lang="en-US" dirty="0">
                <a:hlinkClick r:id="rId2"/>
              </a:rPr>
              <a:t>businesses </a:t>
            </a:r>
            <a:r>
              <a:rPr lang="en-US" dirty="0"/>
              <a:t>that an individual can create. However, a sole proprietorship is very different from an LLC and there are a number of advantages and disadvantages that the potential owner(s) of a sole proprietorship or an LLC should be aware of before choosing to form a company. </a:t>
            </a:r>
            <a:endParaRPr lang="en-US" sz="3600" dirty="0"/>
          </a:p>
          <a:p>
            <a:pPr lvl="0"/>
            <a:r>
              <a:rPr lang="en-US" dirty="0"/>
              <a:t> </a:t>
            </a:r>
            <a:endParaRPr lang="en-US" sz="3600" dirty="0"/>
          </a:p>
          <a:p>
            <a:pPr lvl="0"/>
            <a:r>
              <a:rPr lang="en-US" b="1" dirty="0"/>
              <a:t>Size</a:t>
            </a:r>
            <a:endParaRPr lang="en-US" sz="2400" dirty="0"/>
          </a:p>
          <a:p>
            <a:pPr lvl="1"/>
            <a:r>
              <a:rPr lang="en-US" dirty="0"/>
              <a:t>A sole proprietorship must have a single owner. An LLC, on the other hand, may have any number of owners as long as it has at least one owner (in most states.)</a:t>
            </a:r>
            <a:endParaRPr lang="en-US" sz="3200" dirty="0"/>
          </a:p>
          <a:p>
            <a:r>
              <a:rPr lang="en-US" b="1" dirty="0"/>
              <a:t>Liability</a:t>
            </a:r>
            <a:endParaRPr lang="en-US" sz="2400" dirty="0"/>
          </a:p>
          <a:p>
            <a:pPr lvl="1"/>
            <a:r>
              <a:rPr lang="en-US" dirty="0"/>
              <a:t>A sole proprietor may be held personally liable for all of his company's debts while the owners of an LLC are only responsible for debts up to the amount that they invested (in most cases.)</a:t>
            </a:r>
            <a:endParaRPr lang="en-US" sz="3200" dirty="0"/>
          </a:p>
          <a:p>
            <a:r>
              <a:rPr lang="en-US" b="1" dirty="0"/>
              <a:t>Property</a:t>
            </a:r>
            <a:endParaRPr lang="en-US" sz="2400" dirty="0"/>
          </a:p>
          <a:p>
            <a:pPr lvl="1"/>
            <a:r>
              <a:rPr lang="en-US" dirty="0"/>
              <a:t>The owner of a sole proprietorship owns all of the company's </a:t>
            </a:r>
            <a:r>
              <a:rPr lang="en-US" dirty="0">
                <a:hlinkClick r:id="rId2"/>
              </a:rPr>
              <a:t>assets </a:t>
            </a:r>
            <a:r>
              <a:rPr lang="en-US" dirty="0"/>
              <a:t>. However, the assets of an LLC are the property of the company itself and not the property of the LLC's owners.</a:t>
            </a:r>
            <a:endParaRPr lang="en-US" sz="3200" dirty="0"/>
          </a:p>
          <a:p>
            <a:r>
              <a:rPr lang="en-US" b="1" dirty="0"/>
              <a:t>Formation</a:t>
            </a:r>
            <a:endParaRPr lang="en-US" sz="2400" dirty="0"/>
          </a:p>
          <a:p>
            <a:pPr lvl="1"/>
            <a:r>
              <a:rPr lang="en-US" dirty="0"/>
              <a:t>An individual can form a sole proprietorship simply by acquiring the permits that she needs to start the business (if any are required) while an LLC must file with the state.</a:t>
            </a:r>
            <a:endParaRPr lang="en-US" sz="3200" dirty="0"/>
          </a:p>
          <a:p>
            <a:r>
              <a:rPr lang="en-US" b="1" dirty="0"/>
              <a:t>Taxes</a:t>
            </a:r>
            <a:endParaRPr lang="en-US" sz="2400" dirty="0"/>
          </a:p>
          <a:p>
            <a:pPr lvl="1"/>
            <a:r>
              <a:rPr lang="en-US" dirty="0"/>
              <a:t>A sole proprietorship must report its income on its owner's personal tax return while an LLC may choose to file </a:t>
            </a:r>
            <a:r>
              <a:rPr lang="en-US" dirty="0">
                <a:hlinkClick r:id="rId2"/>
              </a:rPr>
              <a:t>taxes </a:t>
            </a:r>
            <a:r>
              <a:rPr lang="en-US" dirty="0"/>
              <a:t>as a sole proprietorship (if it has a single owner), a partnership, or a corporation.</a:t>
            </a:r>
            <a:endParaRPr lang="en-US" sz="3200" dirty="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
            <a:ext cx="8229600" cy="5745163"/>
          </a:xfrm>
        </p:spPr>
        <p:txBody>
          <a:bodyPr>
            <a:normAutofit fontScale="70000" lnSpcReduction="20000"/>
          </a:bodyPr>
          <a:lstStyle/>
          <a:p>
            <a:r>
              <a:rPr lang="en-US" b="1" dirty="0" smtClean="0"/>
              <a:t>Risks of Personal Liability.</a:t>
            </a:r>
            <a:r>
              <a:rPr lang="en-US" dirty="0" smtClean="0"/>
              <a:t>  Under the sole proprietorship, you and your business are viewed as one in the same.  Therefore, you have unlimited personal liability for all of the debts and legal liabilities of your sole proprietorship.  Your personal assets, such as your home or personal bank account, could be at risk to satisfy unpaid debts, legal judgments, and other legal obligations of your start-up.  On the other hand, an LLC is a separate legal entity and an LLC member is normally not personally liable for the LLC’s debts or legal liabilities. As an LLC owner, you are mainly putting your financial contribution to your LLC, not your other personal assets, on the line.  However, as an LLC owner, you may still be personally liable for your own conduct or LLC loans in some cases.  For example, you may still be responsible if you personally guaranteed repayment of an LLC loan or if your own acts cause harm to a third party or to your LLC.  Like any business person, it is important to consider appropriate liability and other forms of insurance to help protect your personal assets and your business.  Overall, the sole proprietorship tends to expose a business owner to greater risks of personal liability.  Assessing your comfort level with personal liability risks should be an important aspect of your decision-making process.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for Insurance</a:t>
            </a:r>
            <a:endParaRPr lang="en-US" dirty="0"/>
          </a:p>
        </p:txBody>
      </p:sp>
      <p:sp>
        <p:nvSpPr>
          <p:cNvPr id="3" name="Content Placeholder 2"/>
          <p:cNvSpPr>
            <a:spLocks noGrp="1"/>
          </p:cNvSpPr>
          <p:nvPr>
            <p:ph idx="1"/>
          </p:nvPr>
        </p:nvSpPr>
        <p:spPr/>
        <p:txBody>
          <a:bodyPr/>
          <a:lstStyle/>
          <a:p>
            <a:r>
              <a:rPr lang="en-US" dirty="0" smtClean="0"/>
              <a:t>Client help with equipment</a:t>
            </a:r>
          </a:p>
          <a:p>
            <a:r>
              <a:rPr lang="en-US" dirty="0" smtClean="0"/>
              <a:t>Trips and falls</a:t>
            </a:r>
          </a:p>
          <a:p>
            <a:r>
              <a:rPr lang="en-US" dirty="0" smtClean="0"/>
              <a:t>Monitor arm on desk</a:t>
            </a:r>
          </a:p>
          <a:p>
            <a:r>
              <a:rPr lang="en-US" dirty="0" smtClean="0"/>
              <a:t>What we cannot think of</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Certification</a:t>
            </a:r>
            <a:endParaRPr lang="en-US" dirty="0"/>
          </a:p>
        </p:txBody>
      </p:sp>
      <p:sp>
        <p:nvSpPr>
          <p:cNvPr id="3" name="Content Placeholder 2"/>
          <p:cNvSpPr>
            <a:spLocks noGrp="1"/>
          </p:cNvSpPr>
          <p:nvPr>
            <p:ph idx="1"/>
          </p:nvPr>
        </p:nvSpPr>
        <p:spPr/>
        <p:txBody>
          <a:bodyPr>
            <a:normAutofit/>
          </a:bodyPr>
          <a:lstStyle/>
          <a:p>
            <a:r>
              <a:rPr lang="en-US" dirty="0" smtClean="0"/>
              <a:t>Can add credibility</a:t>
            </a:r>
          </a:p>
          <a:p>
            <a:r>
              <a:rPr lang="en-US" dirty="0" smtClean="0"/>
              <a:t>ATP /RET/SMS</a:t>
            </a:r>
          </a:p>
          <a:p>
            <a:r>
              <a:rPr lang="en-US" dirty="0" smtClean="0"/>
              <a:t>Ergonomics Certification </a:t>
            </a:r>
            <a:r>
              <a:rPr lang="en-US" dirty="0" smtClean="0">
                <a:hlinkClick r:id="rId2"/>
              </a:rPr>
              <a:t>http://www.bcpe.org/</a:t>
            </a:r>
            <a:r>
              <a:rPr lang="en-US" dirty="0" smtClean="0"/>
              <a:t> </a:t>
            </a:r>
            <a:r>
              <a:rPr lang="en-US" dirty="0" smtClean="0">
                <a:hlinkClick r:id="rId3"/>
              </a:rPr>
              <a:t>http://thebackschool.net/coursesdetail.cfm?ItemId=45</a:t>
            </a:r>
            <a:r>
              <a:rPr lang="en-US" dirty="0" smtClean="0"/>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Certification</a:t>
            </a:r>
            <a:endParaRPr lang="en-US" dirty="0"/>
          </a:p>
        </p:txBody>
      </p:sp>
      <p:sp>
        <p:nvSpPr>
          <p:cNvPr id="3" name="Content Placeholder 2"/>
          <p:cNvSpPr>
            <a:spLocks noGrp="1"/>
          </p:cNvSpPr>
          <p:nvPr>
            <p:ph idx="1"/>
          </p:nvPr>
        </p:nvSpPr>
        <p:spPr/>
        <p:txBody>
          <a:bodyPr>
            <a:normAutofit lnSpcReduction="10000"/>
          </a:bodyPr>
          <a:lstStyle/>
          <a:p>
            <a:r>
              <a:rPr lang="en-US" dirty="0" smtClean="0">
                <a:hlinkClick r:id="rId2"/>
              </a:rPr>
              <a:t>Certified Aging in Place Specialist http://www.nahb.org/category.aspx?sectionID=686</a:t>
            </a:r>
            <a:r>
              <a:rPr lang="en-US" dirty="0" smtClean="0"/>
              <a:t> </a:t>
            </a:r>
          </a:p>
          <a:p>
            <a:r>
              <a:rPr lang="en-US" dirty="0" smtClean="0"/>
              <a:t>Accessibility </a:t>
            </a:r>
          </a:p>
          <a:p>
            <a:r>
              <a:rPr lang="en-US" dirty="0" smtClean="0">
                <a:hlinkClick r:id="rId2"/>
              </a:rPr>
              <a:t>CAPS http://www.nahb.org/category.aspx?sectionID=686</a:t>
            </a:r>
            <a:r>
              <a:rPr lang="en-US" dirty="0" smtClean="0"/>
              <a:t> </a:t>
            </a:r>
          </a:p>
          <a:p>
            <a:r>
              <a:rPr lang="en-US" dirty="0" smtClean="0">
                <a:hlinkClick r:id="rId3"/>
              </a:rPr>
              <a:t>http://www.accesshomeamerica.com/ceac.asp</a:t>
            </a:r>
            <a:r>
              <a:rPr lang="en-US" dirty="0" smtClean="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 Web site</a:t>
            </a:r>
            <a:endParaRPr lang="en-US" dirty="0"/>
          </a:p>
        </p:txBody>
      </p:sp>
      <p:sp>
        <p:nvSpPr>
          <p:cNvPr id="3" name="Content Placeholder 2"/>
          <p:cNvSpPr>
            <a:spLocks noGrp="1"/>
          </p:cNvSpPr>
          <p:nvPr>
            <p:ph idx="1"/>
          </p:nvPr>
        </p:nvSpPr>
        <p:spPr/>
        <p:txBody>
          <a:bodyPr/>
          <a:lstStyle/>
          <a:p>
            <a:r>
              <a:rPr lang="en-US" dirty="0" smtClean="0"/>
              <a:t>Software</a:t>
            </a:r>
          </a:p>
          <a:p>
            <a:r>
              <a:rPr lang="en-US" dirty="0" smtClean="0"/>
              <a:t>Template </a:t>
            </a:r>
            <a:r>
              <a:rPr lang="en-US" smtClean="0"/>
              <a:t>services Ipage.com</a:t>
            </a:r>
          </a:p>
          <a:p>
            <a:pPr>
              <a:buNone/>
            </a:pP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495800"/>
            <a:ext cx="8229600" cy="1630363"/>
          </a:xfrm>
        </p:spPr>
        <p:txBody>
          <a:bodyPr/>
          <a:lstStyle/>
          <a:p>
            <a:endParaRPr lang="en-US" dirty="0"/>
          </a:p>
        </p:txBody>
      </p:sp>
      <p:pic>
        <p:nvPicPr>
          <p:cNvPr id="35843" name="Picture 3"/>
          <p:cNvPicPr>
            <a:picLocks noChangeAspect="1" noChangeArrowheads="1"/>
          </p:cNvPicPr>
          <p:nvPr/>
        </p:nvPicPr>
        <p:blipFill>
          <a:blip r:embed="rId2" cstate="print"/>
          <a:srcRect/>
          <a:stretch>
            <a:fillRect/>
          </a:stretch>
        </p:blipFill>
        <p:spPr bwMode="auto">
          <a:xfrm>
            <a:off x="1600200" y="0"/>
            <a:ext cx="5709130" cy="587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a:t>
            </a:r>
            <a:endParaRPr lang="en-US" dirty="0"/>
          </a:p>
        </p:txBody>
      </p:sp>
      <p:sp>
        <p:nvSpPr>
          <p:cNvPr id="3" name="Content Placeholder 2"/>
          <p:cNvSpPr>
            <a:spLocks noGrp="1"/>
          </p:cNvSpPr>
          <p:nvPr>
            <p:ph idx="1"/>
          </p:nvPr>
        </p:nvSpPr>
        <p:spPr/>
        <p:txBody>
          <a:bodyPr/>
          <a:lstStyle/>
          <a:p>
            <a:r>
              <a:rPr lang="en-US" dirty="0" smtClean="0"/>
              <a:t>Advertizing</a:t>
            </a:r>
          </a:p>
          <a:p>
            <a:r>
              <a:rPr lang="en-US" dirty="0" smtClean="0"/>
              <a:t>Gathering equipment</a:t>
            </a:r>
          </a:p>
          <a:p>
            <a:r>
              <a:rPr lang="en-US" dirty="0" smtClean="0"/>
              <a:t>Getting new clients</a:t>
            </a:r>
          </a:p>
          <a:p>
            <a:r>
              <a:rPr lang="en-US" dirty="0" smtClean="0"/>
              <a:t>Assessments</a:t>
            </a:r>
          </a:p>
          <a:p>
            <a:r>
              <a:rPr lang="en-US" dirty="0" smtClean="0"/>
              <a:t>Problem Solving</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Advertizing</a:t>
            </a:r>
            <a:endParaRPr lang="en-US" dirty="0"/>
          </a:p>
        </p:txBody>
      </p:sp>
      <p:sp>
        <p:nvSpPr>
          <p:cNvPr id="3" name="Content Placeholder 2"/>
          <p:cNvSpPr>
            <a:spLocks noGrp="1"/>
          </p:cNvSpPr>
          <p:nvPr>
            <p:ph idx="1"/>
          </p:nvPr>
        </p:nvSpPr>
        <p:spPr>
          <a:xfrm>
            <a:off x="457200" y="1600200"/>
            <a:ext cx="8382000" cy="4525963"/>
          </a:xfrm>
        </p:spPr>
        <p:txBody>
          <a:bodyPr/>
          <a:lstStyle/>
          <a:p>
            <a:r>
              <a:rPr lang="en-US" dirty="0" smtClean="0"/>
              <a:t>In –services most effective way I have found to get clients  Funding Sources Dept. of Rehab.</a:t>
            </a:r>
          </a:p>
          <a:p>
            <a:r>
              <a:rPr lang="en-US" smtClean="0"/>
              <a:t>Retail Location, location, </a:t>
            </a:r>
            <a:r>
              <a:rPr lang="en-US" dirty="0" err="1" smtClean="0"/>
              <a:t>location</a:t>
            </a:r>
            <a:r>
              <a:rPr lang="en-US" dirty="0"/>
              <a:t> </a:t>
            </a:r>
            <a:endParaRPr lang="en-US" dirty="0" smtClean="0"/>
          </a:p>
          <a:p>
            <a:r>
              <a:rPr lang="en-US" dirty="0" smtClean="0"/>
              <a:t>Consulting Reputation, Reputation, Reputation</a:t>
            </a:r>
          </a:p>
          <a:p>
            <a:r>
              <a:rPr lang="en-US" dirty="0" smtClean="0"/>
              <a:t>Keep name in front of them- </a:t>
            </a:r>
            <a:r>
              <a:rPr lang="en-US" dirty="0" err="1" smtClean="0"/>
              <a:t>Newletter</a:t>
            </a:r>
            <a:endParaRPr lang="en-US" dirty="0" smtClean="0"/>
          </a:p>
          <a:p>
            <a:r>
              <a:rPr lang="en-US" dirty="0" err="1" smtClean="0"/>
              <a:t>Facebook</a:t>
            </a:r>
            <a:r>
              <a:rPr lang="en-US" dirty="0" smtClean="0"/>
              <a:t>/Twitter social media</a:t>
            </a:r>
          </a:p>
          <a:p>
            <a:r>
              <a:rPr lang="en-US" dirty="0" smtClean="0"/>
              <a:t>Follow up</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Equipment/</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Equipment/Device</a:t>
            </a:r>
            <a:endParaRPr lang="en-US" dirty="0"/>
          </a:p>
        </p:txBody>
      </p:sp>
      <p:sp>
        <p:nvSpPr>
          <p:cNvPr id="3" name="Content Placeholder 2"/>
          <p:cNvSpPr>
            <a:spLocks noGrp="1"/>
          </p:cNvSpPr>
          <p:nvPr>
            <p:ph idx="1"/>
          </p:nvPr>
        </p:nvSpPr>
        <p:spPr/>
        <p:txBody>
          <a:bodyPr/>
          <a:lstStyle/>
          <a:p>
            <a:r>
              <a:rPr lang="en-US" dirty="0" smtClean="0"/>
              <a:t>Patent/non disclosure form</a:t>
            </a:r>
          </a:p>
          <a:p>
            <a:r>
              <a:rPr lang="en-US" dirty="0" smtClean="0"/>
              <a:t>Market to end user?</a:t>
            </a:r>
          </a:p>
          <a:p>
            <a:r>
              <a:rPr lang="en-US" dirty="0" smtClean="0"/>
              <a:t>Market to reseller</a:t>
            </a:r>
          </a:p>
          <a:p>
            <a:r>
              <a:rPr lang="en-US" smtClean="0"/>
              <a:t>Widget ex.</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In-Services</a:t>
            </a:r>
            <a:endParaRPr lang="en-US" dirty="0"/>
          </a:p>
        </p:txBody>
      </p:sp>
      <p:sp>
        <p:nvSpPr>
          <p:cNvPr id="3" name="Content Placeholder 2"/>
          <p:cNvSpPr>
            <a:spLocks noGrp="1"/>
          </p:cNvSpPr>
          <p:nvPr>
            <p:ph idx="1"/>
          </p:nvPr>
        </p:nvSpPr>
        <p:spPr/>
        <p:txBody>
          <a:bodyPr/>
          <a:lstStyle/>
          <a:p>
            <a:r>
              <a:rPr lang="en-US" dirty="0" smtClean="0"/>
              <a:t>Most places have trainings for small groups.</a:t>
            </a:r>
          </a:p>
          <a:p>
            <a:r>
              <a:rPr lang="en-US" dirty="0" smtClean="0"/>
              <a:t>Usually ½ hour -1 hour</a:t>
            </a:r>
          </a:p>
          <a:p>
            <a:r>
              <a:rPr lang="en-US" dirty="0" smtClean="0"/>
              <a:t>Tailor talk to their needs</a:t>
            </a:r>
          </a:p>
          <a:p>
            <a:r>
              <a:rPr lang="en-US" dirty="0" smtClean="0"/>
              <a:t>Get there contact info</a:t>
            </a:r>
          </a:p>
          <a:p>
            <a:r>
              <a:rPr lang="en-US" dirty="0" smtClean="0"/>
              <a:t>Effective way to advertize</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Shows</a:t>
            </a:r>
            <a:endParaRPr lang="en-US" dirty="0"/>
          </a:p>
        </p:txBody>
      </p:sp>
      <p:sp>
        <p:nvSpPr>
          <p:cNvPr id="3" name="Content Placeholder 2"/>
          <p:cNvSpPr>
            <a:spLocks noGrp="1"/>
          </p:cNvSpPr>
          <p:nvPr>
            <p:ph idx="1"/>
          </p:nvPr>
        </p:nvSpPr>
        <p:spPr/>
        <p:txBody>
          <a:bodyPr/>
          <a:lstStyle/>
          <a:p>
            <a:r>
              <a:rPr lang="en-US" dirty="0" smtClean="0"/>
              <a:t>MAKE SURE YOU GET THEIR CONTACT INFO OR CARD. SEND THEM INFO.</a:t>
            </a:r>
          </a:p>
          <a:p>
            <a:r>
              <a:rPr lang="en-US" dirty="0" smtClean="0"/>
              <a:t>Bring devices they can try</a:t>
            </a:r>
          </a:p>
          <a:p>
            <a:r>
              <a:rPr lang="en-US" dirty="0" smtClean="0"/>
              <a:t>Bring a cute puppy</a:t>
            </a:r>
          </a:p>
          <a:p>
            <a:r>
              <a:rPr lang="en-US" dirty="0" smtClean="0"/>
              <a:t>Have a raffle – free assessment</a:t>
            </a:r>
          </a:p>
          <a:p>
            <a:r>
              <a:rPr lang="en-US" dirty="0" smtClean="0"/>
              <a:t>$59.00 air </a:t>
            </a:r>
            <a:r>
              <a:rPr lang="en-US" smtClean="0"/>
              <a:t>conditioning tune up</a:t>
            </a:r>
            <a:endParaRPr lang="en-US" dirty="0" smtClean="0"/>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Dealing with companies /clients</a:t>
            </a:r>
            <a:endParaRPr lang="en-US" dirty="0"/>
          </a:p>
        </p:txBody>
      </p:sp>
      <p:sp>
        <p:nvSpPr>
          <p:cNvPr id="3" name="Content Placeholder 2"/>
          <p:cNvSpPr>
            <a:spLocks noGrp="1"/>
          </p:cNvSpPr>
          <p:nvPr>
            <p:ph idx="1"/>
          </p:nvPr>
        </p:nvSpPr>
        <p:spPr/>
        <p:txBody>
          <a:bodyPr/>
          <a:lstStyle/>
          <a:p>
            <a:r>
              <a:rPr lang="en-US" dirty="0" smtClean="0"/>
              <a:t>1</a:t>
            </a:r>
            <a:r>
              <a:rPr lang="en-US" baseline="30000" dirty="0" smtClean="0"/>
              <a:t>st</a:t>
            </a:r>
            <a:r>
              <a:rPr lang="en-US" dirty="0" smtClean="0"/>
              <a:t> question  How much will it cost?</a:t>
            </a:r>
          </a:p>
          <a:p>
            <a:endParaRPr lang="en-US" dirty="0" smtClean="0"/>
          </a:p>
          <a:p>
            <a:r>
              <a:rPr lang="en-US" dirty="0" smtClean="0"/>
              <a:t>Answer $500-1000.00 but let me tell you how much money I can save you</a:t>
            </a:r>
          </a:p>
          <a:p>
            <a:endParaRPr lang="en-US" dirty="0" smtClean="0"/>
          </a:p>
          <a:p>
            <a:r>
              <a:rPr lang="en-US" dirty="0" smtClean="0"/>
              <a:t>You can look at by something from a catalog and it may or may not work. Can you return it?</a:t>
            </a:r>
          </a:p>
          <a:p>
            <a:endParaRPr lang="en-US" dirty="0" smtClean="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 can have you try things to make sure they work and you do not waste your time and money</a:t>
            </a:r>
          </a:p>
          <a:p>
            <a:pPr lvl="1"/>
            <a:r>
              <a:rPr lang="en-US" dirty="0" smtClean="0"/>
              <a:t>Ex. Ergonomic chairs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Vendors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Great source for referrals and equipment</a:t>
            </a:r>
          </a:p>
          <a:p>
            <a:r>
              <a:rPr lang="en-US" dirty="0" smtClean="0"/>
              <a:t>I work with a variety of different vendors and they will loan me any piece of equipment I need</a:t>
            </a:r>
          </a:p>
          <a:p>
            <a:r>
              <a:rPr lang="en-US" dirty="0" smtClean="0"/>
              <a:t>Company reps- another good source for equipment and referrals</a:t>
            </a:r>
          </a:p>
          <a:p>
            <a:r>
              <a:rPr lang="en-US" dirty="0" smtClean="0"/>
              <a:t>Examples- Office Relief, General Technologies, speech amplification systems</a:t>
            </a:r>
          </a:p>
          <a:p>
            <a:r>
              <a:rPr lang="en-US" dirty="0" smtClean="0"/>
              <a:t>Can buy and return equipment - </a:t>
            </a:r>
            <a:r>
              <a:rPr lang="en-US" dirty="0" err="1" smtClean="0"/>
              <a:t>Infogrip</a:t>
            </a:r>
            <a:endParaRPr lang="en-US" dirty="0" smtClean="0"/>
          </a:p>
          <a:p>
            <a:r>
              <a:rPr lang="en-US" dirty="0" smtClean="0"/>
              <a:t>Loan Programs</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Equipment</a:t>
            </a:r>
            <a:endParaRPr lang="en-US" dirty="0"/>
          </a:p>
        </p:txBody>
      </p:sp>
      <p:sp>
        <p:nvSpPr>
          <p:cNvPr id="3" name="Content Placeholder 2"/>
          <p:cNvSpPr>
            <a:spLocks noGrp="1"/>
          </p:cNvSpPr>
          <p:nvPr>
            <p:ph idx="1"/>
          </p:nvPr>
        </p:nvSpPr>
        <p:spPr/>
        <p:txBody>
          <a:bodyPr/>
          <a:lstStyle/>
          <a:p>
            <a:r>
              <a:rPr lang="en-US" dirty="0" smtClean="0"/>
              <a:t>What do I need and where can I get it</a:t>
            </a:r>
          </a:p>
          <a:p>
            <a:r>
              <a:rPr lang="en-US" dirty="0" smtClean="0"/>
              <a:t>Vendors</a:t>
            </a:r>
          </a:p>
          <a:p>
            <a:r>
              <a:rPr lang="en-US" dirty="0" smtClean="0"/>
              <a:t>ALS Society</a:t>
            </a:r>
          </a:p>
          <a:p>
            <a:r>
              <a:rPr lang="en-US" dirty="0" smtClean="0"/>
              <a:t>Thrift Stores</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Car</a:t>
            </a:r>
            <a:endParaRPr lang="en-US" dirty="0"/>
          </a:p>
        </p:txBody>
      </p:sp>
      <p:sp>
        <p:nvSpPr>
          <p:cNvPr id="3" name="Content Placeholder 2"/>
          <p:cNvSpPr>
            <a:spLocks noGrp="1"/>
          </p:cNvSpPr>
          <p:nvPr>
            <p:ph idx="1"/>
          </p:nvPr>
        </p:nvSpPr>
        <p:spPr>
          <a:xfrm>
            <a:off x="381000" y="3200400"/>
            <a:ext cx="8229600" cy="4525963"/>
          </a:xfrm>
        </p:spPr>
        <p:txBody>
          <a:bodyPr/>
          <a:lstStyle/>
          <a:p>
            <a:endParaRPr lang="en-US" dirty="0" smtClean="0"/>
          </a:p>
          <a:p>
            <a:endParaRPr lang="en-US" dirty="0" smtClean="0"/>
          </a:p>
          <a:p>
            <a:endParaRPr lang="en-US" dirty="0" smtClean="0"/>
          </a:p>
          <a:p>
            <a:endParaRPr lang="en-US" dirty="0" smtClean="0"/>
          </a:p>
          <a:p>
            <a:pPr lvl="5">
              <a:buNone/>
            </a:pPr>
            <a:endParaRPr lang="en-US" dirty="0"/>
          </a:p>
        </p:txBody>
      </p:sp>
      <p:pic>
        <p:nvPicPr>
          <p:cNvPr id="2050" name="Picture 2" descr="http://www.remarkablecars.com/for-sale/data/4230/large/09591-beverly-hillbillies-3.jpg"/>
          <p:cNvPicPr>
            <a:picLocks noChangeAspect="1" noChangeArrowheads="1"/>
          </p:cNvPicPr>
          <p:nvPr/>
        </p:nvPicPr>
        <p:blipFill>
          <a:blip r:embed="rId2" cstate="print"/>
          <a:srcRect/>
          <a:stretch>
            <a:fillRect/>
          </a:stretch>
        </p:blipFill>
        <p:spPr bwMode="auto">
          <a:xfrm>
            <a:off x="1752600" y="1828800"/>
            <a:ext cx="5867400" cy="419945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724400"/>
            <a:ext cx="8229600" cy="1401763"/>
          </a:xfrm>
        </p:spPr>
        <p:txBody>
          <a:bodyPr/>
          <a:lstStyle/>
          <a:p>
            <a:endParaRPr lang="en-US" dirty="0"/>
          </a:p>
        </p:txBody>
      </p:sp>
      <p:pic>
        <p:nvPicPr>
          <p:cNvPr id="4" name="Picture 3" descr="C:\Users\Jeff Symons\AppData\Local\Temp\photo.JPG"/>
          <p:cNvPicPr/>
          <p:nvPr/>
        </p:nvPicPr>
        <p:blipFill>
          <a:blip r:embed="rId2" cstate="print"/>
          <a:srcRect/>
          <a:stretch>
            <a:fillRect/>
          </a:stretch>
        </p:blipFill>
        <p:spPr bwMode="auto">
          <a:xfrm>
            <a:off x="152400" y="457200"/>
            <a:ext cx="4065905" cy="3048000"/>
          </a:xfrm>
          <a:prstGeom prst="rect">
            <a:avLst/>
          </a:prstGeom>
          <a:noFill/>
          <a:ln w="9525">
            <a:noFill/>
            <a:miter lim="800000"/>
            <a:headEnd/>
            <a:tailEnd/>
          </a:ln>
        </p:spPr>
      </p:pic>
      <p:pic>
        <p:nvPicPr>
          <p:cNvPr id="5" name="Picture 4" descr="C:\Users\Jeff Symons\AppData\Local\Temp\photo-1.JPG"/>
          <p:cNvPicPr/>
          <p:nvPr/>
        </p:nvPicPr>
        <p:blipFill>
          <a:blip r:embed="rId3" cstate="print"/>
          <a:srcRect/>
          <a:stretch>
            <a:fillRect/>
          </a:stretch>
        </p:blipFill>
        <p:spPr bwMode="auto">
          <a:xfrm>
            <a:off x="4495800" y="533400"/>
            <a:ext cx="4065905" cy="3048000"/>
          </a:xfrm>
          <a:prstGeom prst="rect">
            <a:avLst/>
          </a:prstGeom>
          <a:noFill/>
          <a:ln w="9525">
            <a:noFill/>
            <a:miter lim="800000"/>
            <a:headEnd/>
            <a:tailEnd/>
          </a:ln>
        </p:spPr>
      </p:pic>
      <p:pic>
        <p:nvPicPr>
          <p:cNvPr id="6" name="Picture 5" descr="C:\Users\Jeff Symons\AppData\Local\Temp\photo-2.JPG"/>
          <p:cNvPicPr/>
          <p:nvPr/>
        </p:nvPicPr>
        <p:blipFill>
          <a:blip r:embed="rId4" cstate="print"/>
          <a:srcRect/>
          <a:stretch>
            <a:fillRect/>
          </a:stretch>
        </p:blipFill>
        <p:spPr bwMode="auto">
          <a:xfrm>
            <a:off x="2514600" y="3581400"/>
            <a:ext cx="4065905" cy="304800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733800"/>
            <a:ext cx="8229600" cy="2392363"/>
          </a:xfrm>
        </p:spPr>
        <p:txBody>
          <a:bodyPr/>
          <a:lstStyle/>
          <a:p>
            <a:endParaRPr lang="en-US" dirty="0"/>
          </a:p>
        </p:txBody>
      </p:sp>
      <p:pic>
        <p:nvPicPr>
          <p:cNvPr id="4" name="Picture 3" descr="C:\Users\Jeff Symons\AppData\Local\Temp\photo-7.JPG"/>
          <p:cNvPicPr/>
          <p:nvPr/>
        </p:nvPicPr>
        <p:blipFill>
          <a:blip r:embed="rId2" cstate="print"/>
          <a:srcRect/>
          <a:stretch>
            <a:fillRect/>
          </a:stretch>
        </p:blipFill>
        <p:spPr bwMode="auto">
          <a:xfrm>
            <a:off x="1524000" y="685800"/>
            <a:ext cx="5614352" cy="4191000"/>
          </a:xfrm>
          <a:prstGeom prst="rect">
            <a:avLst/>
          </a:prstGeom>
          <a:noFill/>
          <a:ln w="9525">
            <a:noFill/>
            <a:miter lim="800000"/>
            <a:headEnd/>
            <a:tailEnd/>
          </a:ln>
        </p:spPr>
      </p:pic>
      <p:sp>
        <p:nvSpPr>
          <p:cNvPr id="5" name="TextBox 4"/>
          <p:cNvSpPr txBox="1"/>
          <p:nvPr/>
        </p:nvSpPr>
        <p:spPr>
          <a:xfrm>
            <a:off x="2667000" y="4953000"/>
            <a:ext cx="3505200" cy="369332"/>
          </a:xfrm>
          <a:prstGeom prst="rect">
            <a:avLst/>
          </a:prstGeom>
          <a:noFill/>
        </p:spPr>
        <p:txBody>
          <a:bodyPr wrap="square" rtlCol="0">
            <a:spAutoFit/>
          </a:bodyPr>
          <a:lstStyle/>
          <a:p>
            <a:r>
              <a:rPr lang="en-US" dirty="0" smtClean="0"/>
              <a:t>Chairs and footrest</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362200"/>
            <a:ext cx="8229600" cy="2316163"/>
          </a:xfrm>
        </p:spPr>
        <p:txBody>
          <a:bodyPr/>
          <a:lstStyle/>
          <a:p>
            <a:endParaRPr lang="en-US" dirty="0" smtClean="0"/>
          </a:p>
          <a:p>
            <a:r>
              <a:rPr lang="en-US" sz="2400" dirty="0" smtClean="0"/>
              <a:t>Golf Clubs hold chairs in</a:t>
            </a:r>
            <a:endParaRPr lang="en-US" sz="2400" dirty="0"/>
          </a:p>
        </p:txBody>
      </p:sp>
      <p:pic>
        <p:nvPicPr>
          <p:cNvPr id="4" name="Picture 3" descr="C:\Users\Jeff Symons\AppData\Local\Temp\photo-3.JPG"/>
          <p:cNvPicPr/>
          <p:nvPr/>
        </p:nvPicPr>
        <p:blipFill>
          <a:blip r:embed="rId2" cstate="print"/>
          <a:srcRect/>
          <a:stretch>
            <a:fillRect/>
          </a:stretch>
        </p:blipFill>
        <p:spPr bwMode="auto">
          <a:xfrm>
            <a:off x="457200" y="457200"/>
            <a:ext cx="4065905" cy="3048000"/>
          </a:xfrm>
          <a:prstGeom prst="rect">
            <a:avLst/>
          </a:prstGeom>
          <a:noFill/>
          <a:ln w="9525">
            <a:noFill/>
            <a:miter lim="800000"/>
            <a:headEnd/>
            <a:tailEnd/>
          </a:ln>
        </p:spPr>
      </p:pic>
      <p:pic>
        <p:nvPicPr>
          <p:cNvPr id="5" name="Picture 4" descr="C:\Users\Jeff Symons\AppData\Local\Temp\photo-5.JPG"/>
          <p:cNvPicPr/>
          <p:nvPr/>
        </p:nvPicPr>
        <p:blipFill>
          <a:blip r:embed="rId3" cstate="print"/>
          <a:srcRect/>
          <a:stretch>
            <a:fillRect/>
          </a:stretch>
        </p:blipFill>
        <p:spPr bwMode="auto">
          <a:xfrm>
            <a:off x="4419600" y="3505200"/>
            <a:ext cx="4065905" cy="3048000"/>
          </a:xfrm>
          <a:prstGeom prst="rect">
            <a:avLst/>
          </a:prstGeom>
          <a:noFill/>
          <a:ln w="9525">
            <a:noFill/>
            <a:miter lim="800000"/>
            <a:headEnd/>
            <a:tailEnd/>
          </a:ln>
        </p:spPr>
      </p:pic>
      <p:sp>
        <p:nvSpPr>
          <p:cNvPr id="6" name="TextBox 5"/>
          <p:cNvSpPr txBox="1"/>
          <p:nvPr/>
        </p:nvSpPr>
        <p:spPr>
          <a:xfrm>
            <a:off x="685800" y="3581400"/>
            <a:ext cx="3581400" cy="369332"/>
          </a:xfrm>
          <a:prstGeom prst="rect">
            <a:avLst/>
          </a:prstGeom>
          <a:noFill/>
        </p:spPr>
        <p:txBody>
          <a:bodyPr wrap="square" rtlCol="0">
            <a:spAutoFit/>
          </a:bodyPr>
          <a:lstStyle/>
          <a:p>
            <a:r>
              <a:rPr lang="en-US" dirty="0" smtClean="0"/>
              <a:t>Note Golf clubs hold in equipment</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C:\Users\Jeff Symons\AppData\Local\Temp\photo-6.JPG"/>
          <p:cNvPicPr/>
          <p:nvPr/>
        </p:nvPicPr>
        <p:blipFill>
          <a:blip r:embed="rId2" cstate="print"/>
          <a:srcRect/>
          <a:stretch>
            <a:fillRect/>
          </a:stretch>
        </p:blipFill>
        <p:spPr bwMode="auto">
          <a:xfrm>
            <a:off x="381000" y="381000"/>
            <a:ext cx="4065905" cy="3048000"/>
          </a:xfrm>
          <a:prstGeom prst="rect">
            <a:avLst/>
          </a:prstGeom>
          <a:noFill/>
          <a:ln w="9525">
            <a:noFill/>
            <a:miter lim="800000"/>
            <a:headEnd/>
            <a:tailEnd/>
          </a:ln>
        </p:spPr>
      </p:pic>
      <p:pic>
        <p:nvPicPr>
          <p:cNvPr id="5" name="Content Placeholder 4" descr="C:\Users\Jeff Symons\AppData\Local\Temp\photo-8.JPG"/>
          <p:cNvPicPr>
            <a:picLocks noGrp="1"/>
          </p:cNvPicPr>
          <p:nvPr>
            <p:ph idx="1"/>
          </p:nvPr>
        </p:nvPicPr>
        <p:blipFill>
          <a:blip r:embed="rId3" cstate="print"/>
          <a:srcRect/>
          <a:stretch>
            <a:fillRect/>
          </a:stretch>
        </p:blipFill>
        <p:spPr bwMode="auto">
          <a:xfrm>
            <a:off x="4876800" y="457200"/>
            <a:ext cx="3901017" cy="2925763"/>
          </a:xfrm>
          <a:prstGeom prst="rect">
            <a:avLst/>
          </a:prstGeom>
          <a:noFill/>
          <a:ln w="9525">
            <a:noFill/>
            <a:miter lim="800000"/>
            <a:headEnd/>
            <a:tailEnd/>
          </a:ln>
        </p:spPr>
      </p:pic>
      <p:sp>
        <p:nvSpPr>
          <p:cNvPr id="7" name="TextBox 6"/>
          <p:cNvSpPr txBox="1"/>
          <p:nvPr/>
        </p:nvSpPr>
        <p:spPr>
          <a:xfrm>
            <a:off x="1143000" y="3810000"/>
            <a:ext cx="6705600" cy="369332"/>
          </a:xfrm>
          <a:prstGeom prst="rect">
            <a:avLst/>
          </a:prstGeom>
          <a:noFill/>
        </p:spPr>
        <p:txBody>
          <a:bodyPr wrap="square" rtlCol="0">
            <a:spAutoFit/>
          </a:bodyPr>
          <a:lstStyle/>
          <a:p>
            <a:pPr algn="ctr"/>
            <a:r>
              <a:rPr lang="en-US" dirty="0" smtClean="0"/>
              <a:t>Lifeline folding adjustable table 22-38”</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Assessments</a:t>
            </a:r>
            <a:endParaRPr lang="en-US" dirty="0"/>
          </a:p>
        </p:txBody>
      </p:sp>
      <p:sp>
        <p:nvSpPr>
          <p:cNvPr id="3" name="Content Placeholder 2"/>
          <p:cNvSpPr>
            <a:spLocks noGrp="1"/>
          </p:cNvSpPr>
          <p:nvPr>
            <p:ph idx="1"/>
          </p:nvPr>
        </p:nvSpPr>
        <p:spPr/>
        <p:txBody>
          <a:bodyPr/>
          <a:lstStyle/>
          <a:p>
            <a:r>
              <a:rPr lang="en-US" dirty="0" smtClean="0"/>
              <a:t>Do you have to solve the problem during the assessment.</a:t>
            </a:r>
          </a:p>
          <a:p>
            <a:r>
              <a:rPr lang="en-US" dirty="0" smtClean="0"/>
              <a:t>What to bring- Everything</a:t>
            </a:r>
          </a:p>
          <a:p>
            <a:r>
              <a:rPr lang="en-US" dirty="0" smtClean="0"/>
              <a:t>Who attends the assessment- Have the DOR counselor attend if you have not worked with them. Funding or referral source.</a:t>
            </a:r>
          </a:p>
          <a:p>
            <a:r>
              <a:rPr lang="en-US" dirty="0" smtClean="0"/>
              <a:t>Advantages and Disadvantages of devices</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Solving</a:t>
            </a:r>
            <a:endParaRPr lang="en-US" dirty="0"/>
          </a:p>
        </p:txBody>
      </p:sp>
      <p:sp>
        <p:nvSpPr>
          <p:cNvPr id="3" name="Content Placeholder 2"/>
          <p:cNvSpPr>
            <a:spLocks noGrp="1"/>
          </p:cNvSpPr>
          <p:nvPr>
            <p:ph idx="1"/>
          </p:nvPr>
        </p:nvSpPr>
        <p:spPr/>
        <p:txBody>
          <a:bodyPr/>
          <a:lstStyle/>
          <a:p>
            <a:r>
              <a:rPr lang="en-US" dirty="0" smtClean="0"/>
              <a:t>Defining the problem – specific or general?</a:t>
            </a:r>
          </a:p>
          <a:p>
            <a:r>
              <a:rPr lang="en-US" dirty="0" smtClean="0"/>
              <a:t>Examples: </a:t>
            </a:r>
          </a:p>
          <a:p>
            <a:endParaRPr lang="en-US" dirty="0" smtClean="0"/>
          </a:p>
          <a:p>
            <a:pPr lvl="1"/>
            <a:r>
              <a:rPr lang="en-US" dirty="0" smtClean="0"/>
              <a:t>Visually Impaired Cashier</a:t>
            </a:r>
          </a:p>
          <a:p>
            <a:pPr lvl="1"/>
            <a:r>
              <a:rPr lang="en-US" dirty="0" smtClean="0"/>
              <a:t>Taking books to class </a:t>
            </a:r>
            <a:r>
              <a:rPr lang="en-US" dirty="0" err="1" smtClean="0"/>
              <a:t>Arthrogyposis</a:t>
            </a:r>
            <a:r>
              <a:rPr lang="en-US" dirty="0" smtClean="0"/>
              <a:t> </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
            <a:ext cx="8229600" cy="5745163"/>
          </a:xfrm>
        </p:spPr>
        <p:txBody>
          <a:bodyPr>
            <a:normAutofit/>
          </a:bodyPr>
          <a:lstStyle/>
          <a:p>
            <a:r>
              <a:rPr lang="en-US" b="1" dirty="0" smtClean="0"/>
              <a:t>Adopt the beginner's mind.</a:t>
            </a:r>
            <a:r>
              <a:rPr lang="en-US" dirty="0" smtClean="0"/>
              <a:t> As the old saying goes, in the expert's mind there are few possibilities, but for one with the beginner's mind, the world is wide open. Designers understand the need to take risks, especially during early explorations of the problem. They are not afraid to break with convention. Good designers are open minded and comfortable with ambiguity early on in the process, this is how discoveries are made. </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3429000"/>
            <a:ext cx="8229600" cy="4525963"/>
          </a:xfrm>
        </p:spPr>
        <p:txBody>
          <a:bodyPr/>
          <a:lstStyle/>
          <a:p>
            <a:endParaRPr lang="en-US" dirty="0"/>
          </a:p>
        </p:txBody>
      </p:sp>
      <p:pic>
        <p:nvPicPr>
          <p:cNvPr id="4" name="Picture 4" descr="blind cashier"/>
          <p:cNvPicPr>
            <a:picLocks noChangeAspect="1" noChangeArrowheads="1"/>
          </p:cNvPicPr>
          <p:nvPr/>
        </p:nvPicPr>
        <p:blipFill>
          <a:blip r:embed="rId2" cstate="print"/>
          <a:srcRect/>
          <a:stretch>
            <a:fillRect/>
          </a:stretch>
        </p:blipFill>
        <p:spPr>
          <a:xfrm>
            <a:off x="838200" y="1219200"/>
            <a:ext cx="7543800" cy="495300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3352800"/>
            <a:ext cx="8229600" cy="4525963"/>
          </a:xfrm>
        </p:spPr>
        <p:txBody>
          <a:bodyPr/>
          <a:lstStyle/>
          <a:p>
            <a:endParaRPr lang="en-US" dirty="0"/>
          </a:p>
        </p:txBody>
      </p:sp>
      <p:pic>
        <p:nvPicPr>
          <p:cNvPr id="36866" name="Picture 2" descr="http://www.seidokan.org/communicator/0398/Image8.gif"/>
          <p:cNvPicPr>
            <a:picLocks noChangeAspect="1" noChangeArrowheads="1"/>
          </p:cNvPicPr>
          <p:nvPr/>
        </p:nvPicPr>
        <p:blipFill>
          <a:blip r:embed="rId2" cstate="print"/>
          <a:srcRect/>
          <a:stretch>
            <a:fillRect/>
          </a:stretch>
        </p:blipFill>
        <p:spPr bwMode="auto">
          <a:xfrm>
            <a:off x="2286000" y="304800"/>
            <a:ext cx="4457700" cy="4457700"/>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3505200"/>
            <a:ext cx="8229600" cy="4525963"/>
          </a:xfrm>
        </p:spPr>
        <p:txBody>
          <a:bodyPr/>
          <a:lstStyle/>
          <a:p>
            <a:endParaRPr lang="en-US" dirty="0"/>
          </a:p>
        </p:txBody>
      </p:sp>
      <p:pic>
        <p:nvPicPr>
          <p:cNvPr id="48130" name="Picture 2" descr="http://t3.gstatic.com/images?q=tbn:ANd9GcTjimVEf5GX-NNRH-msNNYbORC77_C2VK3eOzFPdZB6h-fsmbt1"/>
          <p:cNvPicPr>
            <a:picLocks noChangeAspect="1" noChangeArrowheads="1"/>
          </p:cNvPicPr>
          <p:nvPr/>
        </p:nvPicPr>
        <p:blipFill>
          <a:blip r:embed="rId2" cstate="print"/>
          <a:srcRect/>
          <a:stretch>
            <a:fillRect/>
          </a:stretch>
        </p:blipFill>
        <p:spPr bwMode="auto">
          <a:xfrm>
            <a:off x="2286000" y="457200"/>
            <a:ext cx="5676900" cy="463371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505200"/>
            <a:ext cx="8229600" cy="4525963"/>
          </a:xfrm>
        </p:spPr>
        <p:txBody>
          <a:bodyPr/>
          <a:lstStyle/>
          <a:p>
            <a:endParaRPr lang="en-US" dirty="0"/>
          </a:p>
        </p:txBody>
      </p:sp>
      <p:pic>
        <p:nvPicPr>
          <p:cNvPr id="49154" name="Picture 2" descr="http://www.winstonbrill.com/bril001/assets/images/185b.%20PhotoDraw.gif"/>
          <p:cNvPicPr>
            <a:picLocks noChangeAspect="1" noChangeArrowheads="1"/>
          </p:cNvPicPr>
          <p:nvPr/>
        </p:nvPicPr>
        <p:blipFill>
          <a:blip r:embed="rId2" cstate="print"/>
          <a:srcRect/>
          <a:stretch>
            <a:fillRect/>
          </a:stretch>
        </p:blipFill>
        <p:spPr bwMode="auto">
          <a:xfrm>
            <a:off x="762000" y="381000"/>
            <a:ext cx="7696200" cy="5772152"/>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657600"/>
            <a:ext cx="8229600" cy="4525963"/>
          </a:xfrm>
        </p:spPr>
        <p:txBody>
          <a:bodyPr/>
          <a:lstStyle/>
          <a:p>
            <a:endParaRPr lang="en-US" dirty="0"/>
          </a:p>
        </p:txBody>
      </p:sp>
      <p:pic>
        <p:nvPicPr>
          <p:cNvPr id="50178" name="Picture 2"/>
          <p:cNvPicPr>
            <a:picLocks noChangeAspect="1" noChangeArrowheads="1"/>
          </p:cNvPicPr>
          <p:nvPr/>
        </p:nvPicPr>
        <p:blipFill>
          <a:blip r:embed="rId2" cstate="print"/>
          <a:srcRect/>
          <a:stretch>
            <a:fillRect/>
          </a:stretch>
        </p:blipFill>
        <p:spPr bwMode="auto">
          <a:xfrm>
            <a:off x="2613107" y="1676400"/>
            <a:ext cx="13061785" cy="4730750"/>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Assessments</a:t>
            </a: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smtClean="0"/>
              <a:t>Home Assessment Survey</a:t>
            </a:r>
          </a:p>
          <a:p>
            <a:pPr marL="342900" lvl="1" indent="-342900">
              <a:buFont typeface="Arial" pitchFamily="34" charset="0"/>
              <a:buChar char="•"/>
            </a:pPr>
            <a:r>
              <a:rPr lang="en-US" dirty="0" smtClean="0">
                <a:hlinkClick r:id="rId2"/>
              </a:rPr>
              <a:t>http://www.ca.uky.edu/hes/fcs/FACTSHTS/HF-LRA.018.PDF</a:t>
            </a:r>
            <a:r>
              <a:rPr lang="en-US" dirty="0" smtClean="0"/>
              <a:t> </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581400"/>
            <a:ext cx="8229600" cy="2544763"/>
          </a:xfrm>
        </p:spPr>
        <p:txBody>
          <a:bodyPr/>
          <a:lstStyle/>
          <a:p>
            <a:endParaRPr lang="en-US" dirty="0"/>
          </a:p>
        </p:txBody>
      </p:sp>
      <p:pic>
        <p:nvPicPr>
          <p:cNvPr id="4" name="Picture 3" descr="http://images.bedbathandbeyond.com/assets/product_images/380/939810335264P.JPG"/>
          <p:cNvPicPr>
            <a:picLocks noChangeAspect="1" noChangeArrowheads="1"/>
          </p:cNvPicPr>
          <p:nvPr/>
        </p:nvPicPr>
        <p:blipFill>
          <a:blip r:embed="rId2" cstate="print"/>
          <a:srcRect/>
          <a:stretch>
            <a:fillRect/>
          </a:stretch>
        </p:blipFill>
        <p:spPr bwMode="auto">
          <a:xfrm>
            <a:off x="914400" y="457200"/>
            <a:ext cx="7162800" cy="6248400"/>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429000"/>
            <a:ext cx="8229600" cy="2697163"/>
          </a:xfrm>
        </p:spPr>
        <p:txBody>
          <a:bodyPr/>
          <a:lstStyle/>
          <a:p>
            <a:endParaRPr lang="en-US" dirty="0"/>
          </a:p>
        </p:txBody>
      </p:sp>
      <p:pic>
        <p:nvPicPr>
          <p:cNvPr id="4" name="image" descr="Shower And Bath Tub Sliding Transfer Bench"/>
          <p:cNvPicPr>
            <a:picLocks noChangeAspect="1" noChangeArrowheads="1"/>
          </p:cNvPicPr>
          <p:nvPr/>
        </p:nvPicPr>
        <p:blipFill>
          <a:blip r:embed="rId2" cstate="print"/>
          <a:srcRect/>
          <a:stretch>
            <a:fillRect/>
          </a:stretch>
        </p:blipFill>
        <p:spPr bwMode="auto">
          <a:xfrm>
            <a:off x="1066800" y="304800"/>
            <a:ext cx="6858000" cy="5715000"/>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endParaRPr lang="en-US" smtClean="0"/>
          </a:p>
        </p:txBody>
      </p:sp>
      <p:sp>
        <p:nvSpPr>
          <p:cNvPr id="39939" name="Content Placeholder 2"/>
          <p:cNvSpPr>
            <a:spLocks noGrp="1"/>
          </p:cNvSpPr>
          <p:nvPr>
            <p:ph idx="1"/>
          </p:nvPr>
        </p:nvSpPr>
        <p:spPr>
          <a:xfrm>
            <a:off x="4876800" y="609600"/>
            <a:ext cx="5943600" cy="4525963"/>
          </a:xfrm>
        </p:spPr>
        <p:txBody>
          <a:bodyPr/>
          <a:lstStyle/>
          <a:p>
            <a:r>
              <a:rPr lang="en-US" dirty="0" smtClean="0"/>
              <a:t>Hoyer type lift</a:t>
            </a:r>
          </a:p>
          <a:p>
            <a:endParaRPr lang="en-US" dirty="0" smtClean="0"/>
          </a:p>
          <a:p>
            <a:r>
              <a:rPr lang="en-US" dirty="0" smtClean="0"/>
              <a:t>Can be hard to roll </a:t>
            </a:r>
          </a:p>
          <a:p>
            <a:pPr>
              <a:buFontTx/>
              <a:buNone/>
            </a:pPr>
            <a:r>
              <a:rPr lang="en-US" dirty="0" smtClean="0"/>
              <a:t>   on carpet</a:t>
            </a:r>
          </a:p>
          <a:p>
            <a:pPr>
              <a:buFontTx/>
              <a:buNone/>
            </a:pPr>
            <a:endParaRPr lang="en-US" dirty="0" smtClean="0"/>
          </a:p>
          <a:p>
            <a:pPr>
              <a:buFontTx/>
              <a:buNone/>
            </a:pPr>
            <a:r>
              <a:rPr lang="en-US" dirty="0" smtClean="0"/>
              <a:t>Can be hard to get </a:t>
            </a:r>
          </a:p>
          <a:p>
            <a:pPr>
              <a:buFontTx/>
              <a:buNone/>
            </a:pPr>
            <a:r>
              <a:rPr lang="en-US" dirty="0" smtClean="0"/>
              <a:t>through doors</a:t>
            </a:r>
          </a:p>
        </p:txBody>
      </p:sp>
      <p:pic>
        <p:nvPicPr>
          <p:cNvPr id="39940" name="Picture 4" descr="http://ts3.mm.bing.net/images/thumbnail.aspx?q=4889584548773942&amp;id=1ec2a307ee8b14f11c5f04d9bd74d215"/>
          <p:cNvPicPr>
            <a:picLocks noChangeAspect="1" noChangeArrowheads="1"/>
          </p:cNvPicPr>
          <p:nvPr/>
        </p:nvPicPr>
        <p:blipFill>
          <a:blip r:embed="rId2" cstate="print"/>
          <a:srcRect/>
          <a:stretch>
            <a:fillRect/>
          </a:stretch>
        </p:blipFill>
        <p:spPr bwMode="auto">
          <a:xfrm>
            <a:off x="228600" y="304800"/>
            <a:ext cx="4352925" cy="5803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Stuff all the time</a:t>
            </a:r>
            <a:endParaRPr lang="en-US" dirty="0"/>
          </a:p>
        </p:txBody>
      </p:sp>
      <p:sp>
        <p:nvSpPr>
          <p:cNvPr id="3" name="Content Placeholder 2"/>
          <p:cNvSpPr>
            <a:spLocks noGrp="1"/>
          </p:cNvSpPr>
          <p:nvPr>
            <p:ph idx="1"/>
          </p:nvPr>
        </p:nvSpPr>
        <p:spPr>
          <a:xfrm>
            <a:off x="457200" y="3810000"/>
            <a:ext cx="8229600" cy="2316163"/>
          </a:xfrm>
        </p:spPr>
        <p:txBody>
          <a:bodyPr/>
          <a:lstStyle/>
          <a:p>
            <a:endParaRPr lang="en-US" dirty="0"/>
          </a:p>
        </p:txBody>
      </p:sp>
      <p:pic>
        <p:nvPicPr>
          <p:cNvPr id="4" name="Picture 8" descr="BRIANAFront"/>
          <p:cNvPicPr>
            <a:picLocks noChangeAspect="1" noChangeArrowheads="1"/>
          </p:cNvPicPr>
          <p:nvPr/>
        </p:nvPicPr>
        <p:blipFill>
          <a:blip r:embed="rId2" cstate="print"/>
          <a:srcRect/>
          <a:stretch>
            <a:fillRect/>
          </a:stretch>
        </p:blipFill>
        <p:spPr>
          <a:xfrm>
            <a:off x="1752600" y="1524000"/>
            <a:ext cx="5647626" cy="7238999"/>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endParaRPr lang="en-US" smtClean="0"/>
          </a:p>
        </p:txBody>
      </p:sp>
      <p:sp>
        <p:nvSpPr>
          <p:cNvPr id="46083" name="Content Placeholder 2"/>
          <p:cNvSpPr>
            <a:spLocks noGrp="1"/>
          </p:cNvSpPr>
          <p:nvPr>
            <p:ph idx="1"/>
          </p:nvPr>
        </p:nvSpPr>
        <p:spPr>
          <a:xfrm>
            <a:off x="457200" y="4343400"/>
            <a:ext cx="8229600" cy="4525963"/>
          </a:xfrm>
        </p:spPr>
        <p:txBody>
          <a:bodyPr/>
          <a:lstStyle/>
          <a:p>
            <a:endParaRPr lang="en-US" smtClean="0"/>
          </a:p>
        </p:txBody>
      </p:sp>
      <p:pic>
        <p:nvPicPr>
          <p:cNvPr id="46084" name="Picture 2" descr="http://ts3.mm.bing.net/images/thumbnail.aspx?q=4638341855969650&amp;id=2f3b541b7d56e9a6913664e5b591c0d1"/>
          <p:cNvPicPr>
            <a:picLocks noChangeAspect="1" noChangeArrowheads="1"/>
          </p:cNvPicPr>
          <p:nvPr/>
        </p:nvPicPr>
        <p:blipFill>
          <a:blip r:embed="rId2" cstate="print"/>
          <a:srcRect/>
          <a:stretch>
            <a:fillRect/>
          </a:stretch>
        </p:blipFill>
        <p:spPr bwMode="auto">
          <a:xfrm>
            <a:off x="685800" y="533400"/>
            <a:ext cx="7418388" cy="6088063"/>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Elderly Clients</a:t>
            </a:r>
            <a:endParaRPr lang="en-US" dirty="0"/>
          </a:p>
        </p:txBody>
      </p:sp>
      <p:sp>
        <p:nvSpPr>
          <p:cNvPr id="3" name="Content Placeholder 2"/>
          <p:cNvSpPr>
            <a:spLocks noGrp="1"/>
          </p:cNvSpPr>
          <p:nvPr>
            <p:ph idx="1"/>
          </p:nvPr>
        </p:nvSpPr>
        <p:spPr/>
        <p:txBody>
          <a:bodyPr/>
          <a:lstStyle/>
          <a:p>
            <a:r>
              <a:rPr lang="en-US" dirty="0" smtClean="0"/>
              <a:t>Include family members or others if possible</a:t>
            </a:r>
          </a:p>
          <a:p>
            <a:r>
              <a:rPr lang="en-US" dirty="0" smtClean="0"/>
              <a:t>Issues</a:t>
            </a:r>
          </a:p>
          <a:p>
            <a:r>
              <a:rPr lang="en-US" dirty="0" smtClean="0"/>
              <a:t>Vision - CCTV, Hand held magnifier</a:t>
            </a:r>
          </a:p>
          <a:p>
            <a:r>
              <a:rPr lang="en-US" dirty="0" smtClean="0"/>
              <a:t>Hearing- Assistive Listening devices</a:t>
            </a:r>
          </a:p>
          <a:p>
            <a:r>
              <a:rPr lang="en-US" dirty="0" smtClean="0"/>
              <a:t>Mobility- BATHROOM, TRANSFERS</a:t>
            </a:r>
          </a:p>
          <a:p>
            <a:r>
              <a:rPr lang="en-US" dirty="0" smtClean="0"/>
              <a:t>Memory- MEDICATION</a:t>
            </a:r>
          </a:p>
          <a:p>
            <a:r>
              <a:rPr lang="en-US" dirty="0" smtClean="0"/>
              <a:t>Technology- GPS</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do with difficult clients?</a:t>
            </a:r>
            <a:endParaRPr lang="en-US" dirty="0"/>
          </a:p>
        </p:txBody>
      </p:sp>
      <p:sp>
        <p:nvSpPr>
          <p:cNvPr id="3" name="Content Placeholder 2"/>
          <p:cNvSpPr>
            <a:spLocks noGrp="1"/>
          </p:cNvSpPr>
          <p:nvPr>
            <p:ph idx="1"/>
          </p:nvPr>
        </p:nvSpPr>
        <p:spPr/>
        <p:txBody>
          <a:bodyPr/>
          <a:lstStyle/>
          <a:p>
            <a:r>
              <a:rPr lang="en-US" dirty="0" smtClean="0"/>
              <a:t>I say I will document your concern. That does not mean I am going to recommend it.</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Accessibility Surveys</a:t>
            </a:r>
            <a:endParaRPr lang="en-US" dirty="0"/>
          </a:p>
        </p:txBody>
      </p:sp>
      <p:sp>
        <p:nvSpPr>
          <p:cNvPr id="3" name="Content Placeholder 2"/>
          <p:cNvSpPr>
            <a:spLocks noGrp="1"/>
          </p:cNvSpPr>
          <p:nvPr>
            <p:ph idx="1"/>
          </p:nvPr>
        </p:nvSpPr>
        <p:spPr>
          <a:xfrm>
            <a:off x="381000" y="3124200"/>
            <a:ext cx="8229600" cy="4678363"/>
          </a:xfrm>
        </p:spPr>
        <p:txBody>
          <a:bodyPr/>
          <a:lstStyle/>
          <a:p>
            <a:pPr lvl="2">
              <a:buNone/>
            </a:pPr>
            <a:endParaRPr lang="en-US" dirty="0"/>
          </a:p>
        </p:txBody>
      </p:sp>
      <p:pic>
        <p:nvPicPr>
          <p:cNvPr id="5" name="Picture 5" descr="fail owned pwned pictures"/>
          <p:cNvPicPr>
            <a:picLocks noChangeAspect="1" noChangeArrowheads="1"/>
          </p:cNvPicPr>
          <p:nvPr/>
        </p:nvPicPr>
        <p:blipFill>
          <a:blip r:embed="rId2" cstate="print"/>
          <a:srcRect/>
          <a:stretch>
            <a:fillRect/>
          </a:stretch>
        </p:blipFill>
        <p:spPr bwMode="auto">
          <a:xfrm>
            <a:off x="914400" y="1371600"/>
            <a:ext cx="6743700" cy="5057775"/>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6324600"/>
          </a:xfrm>
        </p:spPr>
        <p:txBody>
          <a:bodyPr>
            <a:normAutofit/>
          </a:bodyPr>
          <a:lstStyle/>
          <a:p>
            <a:r>
              <a:rPr lang="en-US" dirty="0" smtClean="0"/>
              <a:t>There are a number of online accessibility surveys for home and business. Find one that works for you.</a:t>
            </a:r>
          </a:p>
          <a:p>
            <a:r>
              <a:rPr lang="en-US" dirty="0" smtClean="0"/>
              <a:t>Business- some for certain business such as hotels etc.</a:t>
            </a:r>
          </a:p>
          <a:p>
            <a:pPr>
              <a:buNone/>
            </a:pPr>
            <a:r>
              <a:rPr lang="en-US" dirty="0" smtClean="0">
                <a:hlinkClick r:id="rId2"/>
              </a:rPr>
              <a:t>	http://www.lawv.net/system/files/ADA%20Hotel%20Checklist.pdf</a:t>
            </a:r>
            <a:endParaRPr lang="en-US" dirty="0" smtClean="0"/>
          </a:p>
          <a:p>
            <a:r>
              <a:rPr lang="en-US" dirty="0" smtClean="0"/>
              <a:t>Ritz Carleton example</a:t>
            </a:r>
          </a:p>
          <a:p>
            <a:endParaRPr lang="en-US" dirty="0" smtClean="0"/>
          </a:p>
          <a:p>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Accessibility Surveys</a:t>
            </a:r>
            <a:endParaRPr lang="en-US" dirty="0"/>
          </a:p>
        </p:txBody>
      </p:sp>
      <p:sp>
        <p:nvSpPr>
          <p:cNvPr id="3" name="Content Placeholder 2"/>
          <p:cNvSpPr>
            <a:spLocks noGrp="1"/>
          </p:cNvSpPr>
          <p:nvPr>
            <p:ph idx="1"/>
          </p:nvPr>
        </p:nvSpPr>
        <p:spPr/>
        <p:txBody>
          <a:bodyPr/>
          <a:lstStyle/>
          <a:p>
            <a:r>
              <a:rPr lang="en-US" dirty="0" smtClean="0"/>
              <a:t>How do I learn how to do them. Before doing your first one practice. Try it at your home and try it at a business.</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a:t>
            </a:r>
            <a:endParaRPr lang="en-US" dirty="0"/>
          </a:p>
        </p:txBody>
      </p:sp>
      <p:sp>
        <p:nvSpPr>
          <p:cNvPr id="3" name="Content Placeholder 2"/>
          <p:cNvSpPr>
            <a:spLocks noGrp="1"/>
          </p:cNvSpPr>
          <p:nvPr>
            <p:ph idx="1"/>
          </p:nvPr>
        </p:nvSpPr>
        <p:spPr/>
        <p:txBody>
          <a:bodyPr/>
          <a:lstStyle/>
          <a:p>
            <a:r>
              <a:rPr lang="en-US" dirty="0" smtClean="0"/>
              <a:t>How to use device</a:t>
            </a:r>
          </a:p>
          <a:p>
            <a:r>
              <a:rPr lang="en-US" dirty="0" smtClean="0"/>
              <a:t>Voice recognition training</a:t>
            </a:r>
          </a:p>
          <a:p>
            <a:r>
              <a:rPr lang="en-US" dirty="0" smtClean="0"/>
              <a:t>Speech training – not a speech therapist</a:t>
            </a: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Markets Areas</a:t>
            </a:r>
            <a:endParaRPr lang="en-US" dirty="0"/>
          </a:p>
        </p:txBody>
      </p:sp>
      <p:sp>
        <p:nvSpPr>
          <p:cNvPr id="3" name="Content Placeholder 2"/>
          <p:cNvSpPr>
            <a:spLocks noGrp="1"/>
          </p:cNvSpPr>
          <p:nvPr>
            <p:ph idx="1"/>
          </p:nvPr>
        </p:nvSpPr>
        <p:spPr/>
        <p:txBody>
          <a:bodyPr/>
          <a:lstStyle/>
          <a:p>
            <a:r>
              <a:rPr lang="en-US" dirty="0" smtClean="0"/>
              <a:t>Assisted Living</a:t>
            </a:r>
          </a:p>
          <a:p>
            <a:r>
              <a:rPr lang="en-US" dirty="0" smtClean="0"/>
              <a:t>Retirement Communities</a:t>
            </a:r>
          </a:p>
          <a:p>
            <a:r>
              <a:rPr lang="en-US" dirty="0" smtClean="0"/>
              <a:t>Schools</a:t>
            </a:r>
          </a:p>
          <a:p>
            <a:r>
              <a:rPr lang="en-US" dirty="0" smtClean="0"/>
              <a:t>Disability Societies</a:t>
            </a:r>
          </a:p>
          <a:p>
            <a:r>
              <a:rPr lang="en-US" dirty="0" smtClean="0"/>
              <a:t>Work Areas</a:t>
            </a:r>
          </a:p>
          <a:p>
            <a:r>
              <a:rPr lang="en-US" dirty="0" smtClean="0"/>
              <a:t>Vendors –Brochures, cards </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Assisted Living</a:t>
            </a:r>
            <a:endParaRPr lang="en-US" dirty="0"/>
          </a:p>
        </p:txBody>
      </p:sp>
      <p:sp>
        <p:nvSpPr>
          <p:cNvPr id="3" name="Content Placeholder 2"/>
          <p:cNvSpPr>
            <a:spLocks noGrp="1"/>
          </p:cNvSpPr>
          <p:nvPr>
            <p:ph idx="1"/>
          </p:nvPr>
        </p:nvSpPr>
        <p:spPr/>
        <p:txBody>
          <a:bodyPr/>
          <a:lstStyle/>
          <a:p>
            <a:r>
              <a:rPr lang="en-US" dirty="0" err="1" smtClean="0"/>
              <a:t>Inservices</a:t>
            </a:r>
            <a:endParaRPr lang="en-US" dirty="0" smtClean="0"/>
          </a:p>
          <a:p>
            <a:r>
              <a:rPr lang="en-US" dirty="0" smtClean="0"/>
              <a:t>Talk to family members</a:t>
            </a:r>
          </a:p>
          <a:p>
            <a:pPr>
              <a:buNone/>
            </a:pP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 for Opportunities</a:t>
            </a:r>
            <a:endParaRPr lang="en-US" dirty="0"/>
          </a:p>
        </p:txBody>
      </p:sp>
      <p:sp>
        <p:nvSpPr>
          <p:cNvPr id="3" name="Content Placeholder 2"/>
          <p:cNvSpPr>
            <a:spLocks noGrp="1"/>
          </p:cNvSpPr>
          <p:nvPr>
            <p:ph idx="1"/>
          </p:nvPr>
        </p:nvSpPr>
        <p:spPr/>
        <p:txBody>
          <a:bodyPr/>
          <a:lstStyle/>
          <a:p>
            <a:r>
              <a:rPr lang="en-US" dirty="0" smtClean="0"/>
              <a:t>AAA example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700</TotalTime>
  <Words>2243</Words>
  <Application>Microsoft Office PowerPoint</Application>
  <PresentationFormat>On-screen Show (4:3)</PresentationFormat>
  <Paragraphs>344</Paragraphs>
  <Slides>74</Slides>
  <Notes>0</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Office Theme</vt:lpstr>
      <vt:lpstr>Starting your Own AT Business: Ideas for new market areas</vt:lpstr>
      <vt:lpstr>Slide 2</vt:lpstr>
      <vt:lpstr>Slide 3</vt:lpstr>
      <vt:lpstr>Slide 4</vt:lpstr>
      <vt:lpstr>Slide 5</vt:lpstr>
      <vt:lpstr>Business Plan</vt:lpstr>
      <vt:lpstr>Slide 7</vt:lpstr>
      <vt:lpstr>Slide 8</vt:lpstr>
      <vt:lpstr>Things to think about before you Start</vt:lpstr>
      <vt:lpstr>Slide 10</vt:lpstr>
      <vt:lpstr>Slide 11</vt:lpstr>
      <vt:lpstr>Slide 12</vt:lpstr>
      <vt:lpstr>Slide 13</vt:lpstr>
      <vt:lpstr>Reality</vt:lpstr>
      <vt:lpstr>Start out small</vt:lpstr>
      <vt:lpstr>Insurance</vt:lpstr>
      <vt:lpstr>Expenses</vt:lpstr>
      <vt:lpstr>Naming your business</vt:lpstr>
      <vt:lpstr>Slide 19</vt:lpstr>
      <vt:lpstr>Name I would like:</vt:lpstr>
      <vt:lpstr>What not to name your company</vt:lpstr>
      <vt:lpstr>Slide 22</vt:lpstr>
      <vt:lpstr>Slide 23</vt:lpstr>
      <vt:lpstr>Slide 24</vt:lpstr>
      <vt:lpstr>BAD  URL NAMES</vt:lpstr>
      <vt:lpstr>Once you find a name</vt:lpstr>
      <vt:lpstr>Slide 27</vt:lpstr>
      <vt:lpstr>My Office</vt:lpstr>
      <vt:lpstr>Slide 29</vt:lpstr>
      <vt:lpstr>Type of Business</vt:lpstr>
      <vt:lpstr>Slide 31</vt:lpstr>
      <vt:lpstr>Reasons for Insurance</vt:lpstr>
      <vt:lpstr>Certification</vt:lpstr>
      <vt:lpstr>Certification</vt:lpstr>
      <vt:lpstr>Create a Web site</vt:lpstr>
      <vt:lpstr>Slide 36</vt:lpstr>
      <vt:lpstr>Getting Started</vt:lpstr>
      <vt:lpstr>Advertizing</vt:lpstr>
      <vt:lpstr>Marketing Equipment/</vt:lpstr>
      <vt:lpstr>Marketing Equipment/Device</vt:lpstr>
      <vt:lpstr>In-Services</vt:lpstr>
      <vt:lpstr>Shows</vt:lpstr>
      <vt:lpstr>Dealing with companies /clients</vt:lpstr>
      <vt:lpstr>Slide 44</vt:lpstr>
      <vt:lpstr>Vendors</vt:lpstr>
      <vt:lpstr>Equipment</vt:lpstr>
      <vt:lpstr>My Car</vt:lpstr>
      <vt:lpstr>Slide 48</vt:lpstr>
      <vt:lpstr>Slide 49</vt:lpstr>
      <vt:lpstr>Slide 50</vt:lpstr>
      <vt:lpstr>Slide 51</vt:lpstr>
      <vt:lpstr>Assessments</vt:lpstr>
      <vt:lpstr>Problems Solving</vt:lpstr>
      <vt:lpstr>Slide 54</vt:lpstr>
      <vt:lpstr>Slide 55</vt:lpstr>
      <vt:lpstr>Slide 56</vt:lpstr>
      <vt:lpstr>Slide 57</vt:lpstr>
      <vt:lpstr>Slide 58</vt:lpstr>
      <vt:lpstr>Slide 59</vt:lpstr>
      <vt:lpstr>Home Assessments</vt:lpstr>
      <vt:lpstr>Slide 61</vt:lpstr>
      <vt:lpstr>Slide 62</vt:lpstr>
      <vt:lpstr>Slide 63</vt:lpstr>
      <vt:lpstr>New Stuff all the time</vt:lpstr>
      <vt:lpstr>Slide 65</vt:lpstr>
      <vt:lpstr>Elderly Clients</vt:lpstr>
      <vt:lpstr>What to do with difficult clients?</vt:lpstr>
      <vt:lpstr>Accessibility Surveys</vt:lpstr>
      <vt:lpstr>Slide 69</vt:lpstr>
      <vt:lpstr>Accessibility Surveys</vt:lpstr>
      <vt:lpstr>Training</vt:lpstr>
      <vt:lpstr>Markets Areas</vt:lpstr>
      <vt:lpstr>Assisted Living</vt:lpstr>
      <vt:lpstr>Look for Opportunities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Starting your Own AT Business: Ideas for new market areas</dc:title>
  <dc:creator>Jeff Symons</dc:creator>
  <cp:lastModifiedBy>Jeff Symons</cp:lastModifiedBy>
  <cp:revision>67</cp:revision>
  <dcterms:created xsi:type="dcterms:W3CDTF">2013-06-18T16:38:36Z</dcterms:created>
  <dcterms:modified xsi:type="dcterms:W3CDTF">2013-06-22T19:46:49Z</dcterms:modified>
</cp:coreProperties>
</file>